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3.xml" ContentType="application/vnd.ms-office.chartstyle+xml"/>
  <Override PartName="/ppt/charts/colors3.xml" ContentType="application/vnd.ms-office.chartcolorstyle+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style5.xml" ContentType="application/vnd.ms-office.chartstyle+xml"/>
  <Override PartName="/ppt/charts/colors5.xml" ContentType="application/vnd.ms-office.chartcolorstyle+xml"/>
  <Override PartName="/ppt/charts/chart13.xml" ContentType="application/vnd.openxmlformats-officedocument.drawingml.chart+xml"/>
  <Override PartName="/ppt/charts/style6.xml" ContentType="application/vnd.ms-office.chartstyle+xml"/>
  <Override PartName="/ppt/charts/colors6.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style7.xml" ContentType="application/vnd.ms-office.chartstyle+xml"/>
  <Override PartName="/ppt/charts/colors7.xml" ContentType="application/vnd.ms-office.chartcolorstyle+xml"/>
  <Override PartName="/ppt/charts/chart16.xml" ContentType="application/vnd.openxmlformats-officedocument.drawingml.chart+xml"/>
  <Override PartName="/ppt/charts/style8.xml" ContentType="application/vnd.ms-office.chartstyle+xml"/>
  <Override PartName="/ppt/charts/colors8.xml" ContentType="application/vnd.ms-office.chartcolorstyle+xml"/>
  <Override PartName="/ppt/charts/chart17.xml" ContentType="application/vnd.openxmlformats-officedocument.drawingml.chart+xml"/>
  <Override PartName="/ppt/charts/style9.xml" ContentType="application/vnd.ms-office.chartstyle+xml"/>
  <Override PartName="/ppt/charts/colors9.xml" ContentType="application/vnd.ms-office.chartcolorstyle+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9.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 id="2147484375" r:id="rId5"/>
  </p:sldMasterIdLst>
  <p:notesMasterIdLst>
    <p:notesMasterId r:id="rId45"/>
  </p:notesMasterIdLst>
  <p:handoutMasterIdLst>
    <p:handoutMasterId r:id="rId46"/>
  </p:handoutMasterIdLst>
  <p:sldIdLst>
    <p:sldId id="2147471495" r:id="rId6"/>
    <p:sldId id="326" r:id="rId7"/>
    <p:sldId id="2833" r:id="rId8"/>
    <p:sldId id="2727" r:id="rId9"/>
    <p:sldId id="2728" r:id="rId10"/>
    <p:sldId id="2729" r:id="rId11"/>
    <p:sldId id="2651" r:id="rId12"/>
    <p:sldId id="2656" r:id="rId13"/>
    <p:sldId id="2850" r:id="rId14"/>
    <p:sldId id="2730" r:id="rId15"/>
    <p:sldId id="2731" r:id="rId16"/>
    <p:sldId id="2732" r:id="rId17"/>
    <p:sldId id="2733" r:id="rId18"/>
    <p:sldId id="2734" r:id="rId19"/>
    <p:sldId id="2735" r:id="rId20"/>
    <p:sldId id="2736" r:id="rId21"/>
    <p:sldId id="2737" r:id="rId22"/>
    <p:sldId id="2738" r:id="rId23"/>
    <p:sldId id="2832" r:id="rId24"/>
    <p:sldId id="2147471499" r:id="rId25"/>
    <p:sldId id="2831" r:id="rId26"/>
    <p:sldId id="2851" r:id="rId27"/>
    <p:sldId id="2739" r:id="rId28"/>
    <p:sldId id="2740" r:id="rId29"/>
    <p:sldId id="2742" r:id="rId30"/>
    <p:sldId id="2750" r:id="rId31"/>
    <p:sldId id="2147471497" r:id="rId32"/>
    <p:sldId id="2843" r:id="rId33"/>
    <p:sldId id="2846" r:id="rId34"/>
    <p:sldId id="2848" r:id="rId35"/>
    <p:sldId id="2844" r:id="rId36"/>
    <p:sldId id="2147471498" r:id="rId37"/>
    <p:sldId id="2147471500" r:id="rId38"/>
    <p:sldId id="2147471496" r:id="rId39"/>
    <p:sldId id="2849" r:id="rId40"/>
    <p:sldId id="2147471490" r:id="rId41"/>
    <p:sldId id="2147471491" r:id="rId42"/>
    <p:sldId id="2147471492" r:id="rId43"/>
    <p:sldId id="2147471493" r:id="rId44"/>
  </p:sldIdLst>
  <p:sldSz cx="9906000" cy="6858000" type="A4"/>
  <p:notesSz cx="6797675" cy="9872663"/>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id="{0E135A60-2697-4B6E-B63A-92910DFAA96D}">
          <p14:sldIdLst>
            <p14:sldId id="2147471495"/>
          </p14:sldIdLst>
        </p14:section>
        <p14:section name="Contact" id="{E6BC8C05-78AC-4FD0-80A6-B9C9A62FC0E1}">
          <p14:sldIdLst>
            <p14:sldId id="326"/>
          </p14:sldIdLst>
        </p14:section>
        <p14:section name="목차" id="{262A28E6-5E5B-4418-BA2C-F6662E249BB7}">
          <p14:sldIdLst>
            <p14:sldId id="2833"/>
          </p14:sldIdLst>
        </p14:section>
        <p14:section name="본문" id="{0E4E25F4-5650-41BB-8951-98CE2128E628}">
          <p14:sldIdLst>
            <p14:sldId id="2727"/>
            <p14:sldId id="2728"/>
            <p14:sldId id="2729"/>
            <p14:sldId id="2651"/>
            <p14:sldId id="2656"/>
            <p14:sldId id="2850"/>
            <p14:sldId id="2730"/>
            <p14:sldId id="2731"/>
            <p14:sldId id="2732"/>
            <p14:sldId id="2733"/>
            <p14:sldId id="2734"/>
            <p14:sldId id="2735"/>
            <p14:sldId id="2736"/>
            <p14:sldId id="2737"/>
            <p14:sldId id="2738"/>
            <p14:sldId id="2832"/>
            <p14:sldId id="2147471499"/>
            <p14:sldId id="2831"/>
            <p14:sldId id="2851"/>
            <p14:sldId id="2739"/>
            <p14:sldId id="2740"/>
            <p14:sldId id="2742"/>
            <p14:sldId id="2750"/>
            <p14:sldId id="2147471497"/>
            <p14:sldId id="2843"/>
            <p14:sldId id="2846"/>
            <p14:sldId id="2848"/>
            <p14:sldId id="2844"/>
            <p14:sldId id="2147471498"/>
            <p14:sldId id="2147471500"/>
            <p14:sldId id="2147471496"/>
            <p14:sldId id="2849"/>
            <p14:sldId id="2147471490"/>
            <p14:sldId id="2147471491"/>
            <p14:sldId id="2147471492"/>
          </p14:sldIdLst>
        </p14:section>
        <p14:section name="Business Contacts" id="{958D0EFC-1C2B-471B-A0D7-7BBF030C2BD6}">
          <p14:sldIdLst>
            <p14:sldId id="2147471493"/>
          </p14:sldIdLst>
        </p14:section>
      </p14:sectionLst>
    </p:ext>
    <p:ext uri="{EFAFB233-063F-42B5-8137-9DF3F51BA10A}">
      <p15:sldGuideLst xmlns:p15="http://schemas.microsoft.com/office/powerpoint/2012/main">
        <p15:guide id="1" pos="3120" userDrawn="1">
          <p15:clr>
            <a:srgbClr val="A4A3A4"/>
          </p15:clr>
        </p15:guide>
        <p15:guide id="2" pos="5229" userDrawn="1">
          <p15:clr>
            <a:srgbClr val="A4A3A4"/>
          </p15:clr>
        </p15:guide>
        <p15:guide id="3" orient="horz" pos="1797" userDrawn="1">
          <p15:clr>
            <a:srgbClr val="A4A3A4"/>
          </p15:clr>
        </p15:guide>
        <p15:guide id="5" orient="horz" pos="2682" userDrawn="1">
          <p15:clr>
            <a:srgbClr val="A4A3A4"/>
          </p15:clr>
        </p15:guide>
        <p15:guide id="6" pos="1033" userDrawn="1">
          <p15:clr>
            <a:srgbClr val="A4A3A4"/>
          </p15:clr>
        </p15:guide>
        <p15:guide id="7" orient="horz" pos="36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8D1DE4-4385-E3B0-10F5-7E2F46D28945}" name="Choi, Chang-Hwan (KR/ERI)" initials="C(" userId="S::changhwanchoi@kr.kpmg.com::dde9f9f6-2e57-4d8c-a121-16b75d7dbf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2F2F2"/>
    <a:srgbClr val="B396E2"/>
    <a:srgbClr val="895CD2"/>
    <a:srgbClr val="976ED7"/>
    <a:srgbClr val="7EDCFA"/>
    <a:srgbClr val="99E3FB"/>
    <a:srgbClr val="00338D"/>
    <a:srgbClr val="1E49E2"/>
    <a:srgbClr val="00B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20" autoAdjust="0"/>
    <p:restoredTop sz="94639" autoAdjust="0"/>
  </p:normalViewPr>
  <p:slideViewPr>
    <p:cSldViewPr snapToGrid="0">
      <p:cViewPr varScale="1">
        <p:scale>
          <a:sx n="77" d="100"/>
          <a:sy n="77" d="100"/>
        </p:scale>
        <p:origin x="988" y="68"/>
      </p:cViewPr>
      <p:guideLst>
        <p:guide pos="3120"/>
        <p:guide pos="5229"/>
        <p:guide orient="horz" pos="1797"/>
        <p:guide orient="horz" pos="2682"/>
        <p:guide pos="1033"/>
        <p:guide orient="horz" pos="3636"/>
      </p:guideLst>
    </p:cSldViewPr>
  </p:slideViewPr>
  <p:outlineViewPr>
    <p:cViewPr>
      <p:scale>
        <a:sx n="33" d="100"/>
        <a:sy n="33" d="100"/>
      </p:scale>
      <p:origin x="0" y="-5988"/>
    </p:cViewPr>
  </p:outlineViewPr>
  <p:notesTextViewPr>
    <p:cViewPr>
      <p:scale>
        <a:sx n="1" d="1"/>
        <a:sy n="1" d="1"/>
      </p:scale>
      <p:origin x="0" y="0"/>
    </p:cViewPr>
  </p:notesTextViewPr>
  <p:sorterViewPr>
    <p:cViewPr varScale="1">
      <p:scale>
        <a:sx n="1" d="1"/>
        <a:sy n="1" d="1"/>
      </p:scale>
      <p:origin x="0" y="-11280"/>
    </p:cViewPr>
  </p:sorterViewPr>
  <p:notesViewPr>
    <p:cSldViewPr snapToGrid="0">
      <p:cViewPr varScale="1">
        <p:scale>
          <a:sx n="77" d="100"/>
          <a:sy n="77" d="100"/>
        </p:scale>
        <p:origin x="408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3.xml"/><Relationship Id="rId1" Type="http://schemas.microsoft.com/office/2011/relationships/chartStyle" Target="style3.xml"/></Relationships>
</file>

<file path=ppt/charts/_rels/chart11.xml.rels><?xml version="1.0" encoding="UTF-8" standalone="yes"?>
<Relationships xmlns="http://schemas.openxmlformats.org/package/2006/relationships"><Relationship Id="rId3" Type="http://schemas.openxmlformats.org/officeDocument/2006/relationships/oleObject" Target="https://onedrive-global.kpmg.com/personal/seungheeryu_kr_kpmg_com/Documents/Ryu/23&#45380;%2010&#50900;/231017%20BF_&#48152;&#46020;&#52404;/231031%20&#48152;&#46020;&#52404;%20&#47700;&#47784;&#47532;&#48152;&#46020;&#52404;%20&#52628;&#49464;.xlsx" TargetMode="External"/><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3" Type="http://schemas.openxmlformats.org/officeDocument/2006/relationships/oleObject" Target="https://onedrive-global.kpmg.com/personal/seungheeryu_kr_kpmg_com/Documents/Ryu/23&#45380;%2010&#50900;/231017%20BF_&#48152;&#46020;&#52404;/231017%20&#48152;&#46020;&#52404;%20&#49884;&#49828;&#53596;%20&#48152;&#46020;&#52404;%20&#49688;&#52636;.xlsx" TargetMode="External"/><Relationship Id="rId2" Type="http://schemas.microsoft.com/office/2011/relationships/chartColorStyle" Target="colors5.xml"/><Relationship Id="rId1" Type="http://schemas.microsoft.com/office/2011/relationships/chartStyle" Target="style5.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6.xml"/><Relationship Id="rId1" Type="http://schemas.microsoft.com/office/2011/relationships/chartStyle" Target="style6.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8.xml"/><Relationship Id="rId1" Type="http://schemas.microsoft.com/office/2011/relationships/chartStyle" Target="style8.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9.xml"/><Relationship Id="rId1" Type="http://schemas.microsoft.com/office/2011/relationships/chartStyle" Target="style9.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0.xml"/><Relationship Id="rId1" Type="http://schemas.microsoft.com/office/2011/relationships/chartStyle" Target="style10.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9959719370107906"/>
          <c:y val="0.39054066990136366"/>
          <c:w val="0.40580378784990218"/>
          <c:h val="0.5593483055380889"/>
        </c:manualLayout>
      </c:layout>
      <c:doughnutChart>
        <c:varyColors val="1"/>
        <c:ser>
          <c:idx val="0"/>
          <c:order val="0"/>
          <c:tx>
            <c:strRef>
              <c:f>Sheet1!$B$1</c:f>
              <c:strCache>
                <c:ptCount val="1"/>
                <c:pt idx="0">
                  <c:v>전체</c:v>
                </c:pt>
              </c:strCache>
            </c:strRef>
          </c:tx>
          <c:dPt>
            <c:idx val="0"/>
            <c:bubble3D val="0"/>
            <c:spPr>
              <a:solidFill>
                <a:schemeClr val="accent2">
                  <a:shade val="58000"/>
                </a:schemeClr>
              </a:solidFill>
              <a:ln>
                <a:noFill/>
              </a:ln>
              <a:effectLst/>
            </c:spPr>
            <c:extLst>
              <c:ext xmlns:c16="http://schemas.microsoft.com/office/drawing/2014/chart" uri="{C3380CC4-5D6E-409C-BE32-E72D297353CC}">
                <c16:uniqueId val="{00000001-F4AD-4BB3-86A4-182FC03B3D68}"/>
              </c:ext>
            </c:extLst>
          </c:dPt>
          <c:dPt>
            <c:idx val="1"/>
            <c:bubble3D val="0"/>
            <c:spPr>
              <a:solidFill>
                <a:srgbClr val="1E49E2"/>
              </a:solidFill>
              <a:ln>
                <a:noFill/>
              </a:ln>
              <a:effectLst/>
            </c:spPr>
            <c:extLst>
              <c:ext xmlns:c16="http://schemas.microsoft.com/office/drawing/2014/chart" uri="{C3380CC4-5D6E-409C-BE32-E72D297353CC}">
                <c16:uniqueId val="{00000003-F4AD-4BB3-86A4-182FC03B3D68}"/>
              </c:ext>
            </c:extLst>
          </c:dPt>
          <c:dPt>
            <c:idx val="2"/>
            <c:bubble3D val="0"/>
            <c:spPr>
              <a:solidFill>
                <a:srgbClr val="8E42EE"/>
              </a:solidFill>
              <a:ln>
                <a:noFill/>
              </a:ln>
              <a:effectLst/>
            </c:spPr>
            <c:extLst>
              <c:ext xmlns:c16="http://schemas.microsoft.com/office/drawing/2014/chart" uri="{C3380CC4-5D6E-409C-BE32-E72D297353CC}">
                <c16:uniqueId val="{00000005-F4AD-4BB3-86A4-182FC03B3D68}"/>
              </c:ext>
            </c:extLst>
          </c:dPt>
          <c:dPt>
            <c:idx val="3"/>
            <c:bubble3D val="0"/>
            <c:spPr>
              <a:solidFill>
                <a:srgbClr val="00B8F5"/>
              </a:solidFill>
              <a:ln>
                <a:noFill/>
              </a:ln>
              <a:effectLst/>
            </c:spPr>
            <c:extLst>
              <c:ext xmlns:c16="http://schemas.microsoft.com/office/drawing/2014/chart" uri="{C3380CC4-5D6E-409C-BE32-E72D297353CC}">
                <c16:uniqueId val="{00000007-F4AD-4BB3-86A4-182FC03B3D68}"/>
              </c:ext>
            </c:extLst>
          </c:dPt>
          <c:dLbls>
            <c:dLbl>
              <c:idx val="0"/>
              <c:tx>
                <c:rich>
                  <a:bodyPr/>
                  <a:lstStyle/>
                  <a:p>
                    <a:r>
                      <a:rPr lang="en-US" altLang="ko-KR" dirty="0"/>
                      <a:t>24.9%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4AD-4BB3-86A4-182FC03B3D68}"/>
                </c:ext>
              </c:extLst>
            </c:dLbl>
            <c:dLbl>
              <c:idx val="1"/>
              <c:tx>
                <c:rich>
                  <a:bodyPr/>
                  <a:lstStyle/>
                  <a:p>
                    <a:r>
                      <a:rPr lang="en-US" altLang="ko-KR" dirty="0"/>
                      <a:t>11.1%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4AD-4BB3-86A4-182FC03B3D68}"/>
                </c:ext>
              </c:extLst>
            </c:dLbl>
            <c:dLbl>
              <c:idx val="2"/>
              <c:tx>
                <c:rich>
                  <a:bodyPr/>
                  <a:lstStyle/>
                  <a:p>
                    <a:r>
                      <a:rPr lang="en-US" altLang="ko-KR" dirty="0"/>
                      <a:t>9.5%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4AD-4BB3-86A4-182FC03B3D68}"/>
                </c:ext>
              </c:extLst>
            </c:dLbl>
            <c:dLbl>
              <c:idx val="3"/>
              <c:layout>
                <c:manualLayout>
                  <c:x val="0"/>
                  <c:y val="-8.7404631931102695E-17"/>
                </c:manualLayout>
              </c:layout>
              <c:tx>
                <c:rich>
                  <a:bodyPr/>
                  <a:lstStyle/>
                  <a:p>
                    <a:r>
                      <a:rPr lang="en-US" altLang="ko-KR" dirty="0"/>
                      <a:t>54.5%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4AD-4BB3-86A4-182FC03B3D68}"/>
                </c:ext>
              </c:extLst>
            </c:dLbl>
            <c:numFmt formatCode="#,##0_ "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gradFill>
                      <a:gsLst>
                        <a:gs pos="0">
                          <a:schemeClr val="bg1"/>
                        </a:gs>
                        <a:gs pos="100000">
                          <a:schemeClr val="bg1"/>
                        </a:gs>
                      </a:gsLst>
                      <a:lin ang="5400000" scaled="1"/>
                    </a:gra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미주</c:v>
                </c:pt>
                <c:pt idx="1">
                  <c:v>유럽</c:v>
                </c:pt>
                <c:pt idx="2">
                  <c:v>일본</c:v>
                </c:pt>
                <c:pt idx="3">
                  <c:v>아시아·태평양</c:v>
                </c:pt>
              </c:strCache>
            </c:strRef>
          </c:cat>
          <c:val>
            <c:numRef>
              <c:f>Sheet1!$B$2:$B$5</c:f>
              <c:numCache>
                <c:formatCode>General</c:formatCode>
                <c:ptCount val="4"/>
                <c:pt idx="0">
                  <c:v>128236</c:v>
                </c:pt>
                <c:pt idx="1">
                  <c:v>57253</c:v>
                </c:pt>
                <c:pt idx="2">
                  <c:v>48724</c:v>
                </c:pt>
                <c:pt idx="3">
                  <c:v>280881</c:v>
                </c:pt>
              </c:numCache>
            </c:numRef>
          </c:val>
          <c:extLst>
            <c:ext xmlns:c16="http://schemas.microsoft.com/office/drawing/2014/chart" uri="{C3380CC4-5D6E-409C-BE32-E72D297353CC}">
              <c16:uniqueId val="{00000008-F4AD-4BB3-86A4-182FC03B3D68}"/>
            </c:ext>
          </c:extLst>
        </c:ser>
        <c:dLbls>
          <c:showLegendKey val="0"/>
          <c:showVal val="1"/>
          <c:showCatName val="0"/>
          <c:showSerName val="0"/>
          <c:showPercent val="0"/>
          <c:showBubbleSize val="0"/>
          <c:showLeaderLines val="1"/>
        </c:dLbls>
        <c:firstSliceAng val="0"/>
        <c:holeSize val="30"/>
      </c:doughnutChart>
      <c:spPr>
        <a:noFill/>
        <a:ln>
          <a:noFill/>
        </a:ln>
        <a:effectLst/>
      </c:spPr>
    </c:plotArea>
    <c:legend>
      <c:legendPos val="r"/>
      <c:layout>
        <c:manualLayout>
          <c:xMode val="edge"/>
          <c:yMode val="edge"/>
          <c:x val="0.61601801870502815"/>
          <c:y val="0.44258950944600339"/>
          <c:w val="0.25669873139165628"/>
          <c:h val="0.42306532899120625"/>
        </c:manualLayout>
      </c:layout>
      <c:overlay val="0"/>
      <c:spPr>
        <a:noFill/>
        <a:ln>
          <a:noFill/>
        </a:ln>
        <a:effectLst/>
      </c:spPr>
      <c:txPr>
        <a:bodyPr rot="0" spcFirstLastPara="1" vertOverflow="ellipsis" vert="horz" wrap="square" anchor="ctr" anchorCtr="1"/>
        <a:lstStyle/>
        <a:p>
          <a:pPr>
            <a:defRPr sz="1000" b="0" i="0" u="none" strike="noStrike" kern="1200" baseline="0">
              <a:gradFill>
                <a:gsLst>
                  <a:gs pos="0">
                    <a:schemeClr val="tx1"/>
                  </a:gs>
                  <a:gs pos="100000">
                    <a:schemeClr val="tx1"/>
                  </a:gs>
                </a:gsLst>
                <a:lin ang="54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ln>
    <a:effectLst/>
  </c:spPr>
  <c:txPr>
    <a:bodyPr/>
    <a:lstStyle/>
    <a:p>
      <a:pPr>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반도체 수출 비중(우)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2"/>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2018년</c:v>
                </c:pt>
                <c:pt idx="1">
                  <c:v>2019년</c:v>
                </c:pt>
                <c:pt idx="2">
                  <c:v>2020년</c:v>
                </c:pt>
                <c:pt idx="3">
                  <c:v>2021년</c:v>
                </c:pt>
                <c:pt idx="4">
                  <c:v>2022년</c:v>
                </c:pt>
              </c:strCache>
            </c:strRef>
          </c:cat>
          <c:val>
            <c:numRef>
              <c:f>Sheet1!$C$2:$C$6</c:f>
              <c:numCache>
                <c:formatCode>General</c:formatCode>
                <c:ptCount val="5"/>
                <c:pt idx="0">
                  <c:v>20.9</c:v>
                </c:pt>
                <c:pt idx="1">
                  <c:v>17.3</c:v>
                </c:pt>
                <c:pt idx="2">
                  <c:v>19.399999999999999</c:v>
                </c:pt>
                <c:pt idx="3">
                  <c:v>19.899999999999999</c:v>
                </c:pt>
                <c:pt idx="4">
                  <c:v>18.899999999999999</c:v>
                </c:pt>
              </c:numCache>
            </c:numRef>
          </c:val>
          <c:extLst>
            <c:ext xmlns:c16="http://schemas.microsoft.com/office/drawing/2014/chart" uri="{C3380CC4-5D6E-409C-BE32-E72D297353CC}">
              <c16:uniqueId val="{00000001-C9A9-4E97-973E-A6205CBD8911}"/>
            </c:ext>
          </c:extLst>
        </c:ser>
        <c:dLbls>
          <c:showLegendKey val="0"/>
          <c:showVal val="0"/>
          <c:showCatName val="0"/>
          <c:showSerName val="0"/>
          <c:showPercent val="0"/>
          <c:showBubbleSize val="0"/>
        </c:dLbls>
        <c:gapWidth val="150"/>
        <c:axId val="485942720"/>
        <c:axId val="485947296"/>
      </c:barChart>
      <c:lineChart>
        <c:grouping val="standard"/>
        <c:varyColors val="0"/>
        <c:ser>
          <c:idx val="0"/>
          <c:order val="0"/>
          <c:tx>
            <c:strRef>
              <c:f>Sheet1!$B$1</c:f>
              <c:strCache>
                <c:ptCount val="1"/>
                <c:pt idx="0">
                  <c:v>반도체 수출액 (좌)</c:v>
                </c:pt>
              </c:strCache>
            </c:strRef>
          </c:tx>
          <c:spPr>
            <a:ln w="28575" cap="rnd">
              <a:solidFill>
                <a:schemeClr val="accent1"/>
              </a:solidFill>
              <a:round/>
            </a:ln>
            <a:effectLst/>
          </c:spPr>
          <c:marker>
            <c:symbol val="circle"/>
            <c:size val="5"/>
            <c:spPr>
              <a:solidFill>
                <a:schemeClr val="bg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1"/>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2018년</c:v>
                </c:pt>
                <c:pt idx="1">
                  <c:v>2019년</c:v>
                </c:pt>
                <c:pt idx="2">
                  <c:v>2020년</c:v>
                </c:pt>
                <c:pt idx="3">
                  <c:v>2021년</c:v>
                </c:pt>
                <c:pt idx="4">
                  <c:v>2022년</c:v>
                </c:pt>
              </c:strCache>
            </c:strRef>
          </c:cat>
          <c:val>
            <c:numRef>
              <c:f>Sheet1!$B$2:$B$6</c:f>
              <c:numCache>
                <c:formatCode>#,##0_ </c:formatCode>
                <c:ptCount val="5"/>
                <c:pt idx="0">
                  <c:v>1267.0610650000001</c:v>
                </c:pt>
                <c:pt idx="1">
                  <c:v>939.29697759999999</c:v>
                </c:pt>
                <c:pt idx="2">
                  <c:v>991.76903619999996</c:v>
                </c:pt>
                <c:pt idx="3">
                  <c:v>1279.7964790000001</c:v>
                </c:pt>
                <c:pt idx="4">
                  <c:v>1292.2912229999999</c:v>
                </c:pt>
              </c:numCache>
            </c:numRef>
          </c:val>
          <c:smooth val="0"/>
          <c:extLst>
            <c:ext xmlns:c16="http://schemas.microsoft.com/office/drawing/2014/chart" uri="{C3380CC4-5D6E-409C-BE32-E72D297353CC}">
              <c16:uniqueId val="{00000000-C9A9-4E97-973E-A6205CBD8911}"/>
            </c:ext>
          </c:extLst>
        </c:ser>
        <c:dLbls>
          <c:showLegendKey val="0"/>
          <c:showVal val="0"/>
          <c:showCatName val="0"/>
          <c:showSerName val="0"/>
          <c:showPercent val="0"/>
          <c:showBubbleSize val="0"/>
        </c:dLbls>
        <c:marker val="1"/>
        <c:smooth val="0"/>
        <c:axId val="768216192"/>
        <c:axId val="768226176"/>
      </c:lineChart>
      <c:catAx>
        <c:axId val="76821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ko-KR"/>
          </a:p>
        </c:txPr>
        <c:crossAx val="768226176"/>
        <c:crosses val="autoZero"/>
        <c:auto val="1"/>
        <c:lblAlgn val="ctr"/>
        <c:lblOffset val="100"/>
        <c:noMultiLvlLbl val="0"/>
      </c:catAx>
      <c:valAx>
        <c:axId val="768226176"/>
        <c:scaling>
          <c:orientation val="minMax"/>
        </c:scaling>
        <c:delete val="0"/>
        <c:axPos val="l"/>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ko-KR"/>
          </a:p>
        </c:txPr>
        <c:crossAx val="768216192"/>
        <c:crosses val="autoZero"/>
        <c:crossBetween val="between"/>
      </c:valAx>
      <c:valAx>
        <c:axId val="485947296"/>
        <c:scaling>
          <c:orientation val="minMax"/>
          <c:max val="25"/>
          <c:min val="1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ko-KR"/>
          </a:p>
        </c:txPr>
        <c:crossAx val="485942720"/>
        <c:crosses val="max"/>
        <c:crossBetween val="between"/>
        <c:majorUnit val="5"/>
      </c:valAx>
      <c:catAx>
        <c:axId val="485942720"/>
        <c:scaling>
          <c:orientation val="minMax"/>
        </c:scaling>
        <c:delete val="1"/>
        <c:axPos val="b"/>
        <c:numFmt formatCode="General" sourceLinked="1"/>
        <c:majorTickMark val="out"/>
        <c:minorTickMark val="none"/>
        <c:tickLblPos val="nextTo"/>
        <c:crossAx val="4859472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Sheet3!$B$11</c:f>
              <c:strCache>
                <c:ptCount val="1"/>
                <c:pt idx="0">
                  <c:v>메모리 반도체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Sheet3!$A$12:$A$16</c:f>
              <c:numCache>
                <c:formatCode>General</c:formatCode>
                <c:ptCount val="5"/>
                <c:pt idx="0">
                  <c:v>2018</c:v>
                </c:pt>
                <c:pt idx="1">
                  <c:v>2019</c:v>
                </c:pt>
                <c:pt idx="2">
                  <c:v>2020</c:v>
                </c:pt>
                <c:pt idx="3">
                  <c:v>2021</c:v>
                </c:pt>
                <c:pt idx="4">
                  <c:v>2022</c:v>
                </c:pt>
              </c:numCache>
            </c:numRef>
          </c:cat>
          <c:val>
            <c:numRef>
              <c:f>Sheet3!$B$12:$B$16</c:f>
              <c:numCache>
                <c:formatCode>0</c:formatCode>
                <c:ptCount val="5"/>
                <c:pt idx="0">
                  <c:v>830.48245999999995</c:v>
                </c:pt>
                <c:pt idx="1">
                  <c:v>531.61753999999996</c:v>
                </c:pt>
                <c:pt idx="2">
                  <c:v>523.58421999999996</c:v>
                </c:pt>
                <c:pt idx="3">
                  <c:v>691.77215000000001</c:v>
                </c:pt>
                <c:pt idx="4">
                  <c:v>617.77688999999998</c:v>
                </c:pt>
              </c:numCache>
            </c:numRef>
          </c:val>
          <c:extLst>
            <c:ext xmlns:c16="http://schemas.microsoft.com/office/drawing/2014/chart" uri="{C3380CC4-5D6E-409C-BE32-E72D297353CC}">
              <c16:uniqueId val="{00000000-D37C-454B-B8AE-ADC780D65DBC}"/>
            </c:ext>
          </c:extLst>
        </c:ser>
        <c:dLbls>
          <c:showLegendKey val="0"/>
          <c:showVal val="0"/>
          <c:showCatName val="0"/>
          <c:showSerName val="0"/>
          <c:showPercent val="0"/>
          <c:showBubbleSize val="0"/>
        </c:dLbls>
        <c:gapWidth val="219"/>
        <c:overlap val="-27"/>
        <c:axId val="2015925888"/>
        <c:axId val="1626146768"/>
      </c:barChart>
      <c:catAx>
        <c:axId val="201592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626146768"/>
        <c:crosses val="autoZero"/>
        <c:auto val="1"/>
        <c:lblAlgn val="ctr"/>
        <c:lblOffset val="100"/>
        <c:noMultiLvlLbl val="0"/>
      </c:catAx>
      <c:valAx>
        <c:axId val="1626146768"/>
        <c:scaling>
          <c:orientation val="minMax"/>
        </c:scaling>
        <c:delete val="1"/>
        <c:axPos val="l"/>
        <c:numFmt formatCode="0" sourceLinked="1"/>
        <c:majorTickMark val="none"/>
        <c:minorTickMark val="none"/>
        <c:tickLblPos val="nextTo"/>
        <c:crossAx val="2015925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Sheet1!$C$10</c:f>
              <c:strCache>
                <c:ptCount val="1"/>
                <c:pt idx="0">
                  <c:v>시스템 반도체</c:v>
                </c:pt>
              </c:strCache>
            </c:strRef>
          </c:tx>
          <c:spPr>
            <a:solidFill>
              <a:schemeClr val="accent1"/>
            </a:solidFill>
            <a:ln>
              <a:noFill/>
            </a:ln>
            <a:effectLst/>
          </c:spPr>
          <c:invertIfNegative val="0"/>
          <c:dLbls>
            <c:dLbl>
              <c:idx val="2"/>
              <c:layout>
                <c:manualLayout>
                  <c:x val="-6.2585161403189461E-3"/>
                  <c:y val="3.00090736096583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3E-4E37-96DA-4D48E37E97F7}"/>
                </c:ext>
              </c:extLst>
            </c:dLbl>
            <c:dLbl>
              <c:idx val="3"/>
              <c:layout>
                <c:manualLayout>
                  <c:x val="1.2517032280637778E-2"/>
                  <c:y val="6.00181472193167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3E-4E37-96DA-4D48E37E97F7}"/>
                </c:ext>
              </c:extLst>
            </c:dLbl>
            <c:dLbl>
              <c:idx val="4"/>
              <c:layout>
                <c:manualLayout>
                  <c:x val="-1.1473813710776209E-16"/>
                  <c:y val="4.00120981462111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3E-4E37-96DA-4D48E37E97F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Sheet1!$B$11:$B$15</c:f>
              <c:numCache>
                <c:formatCode>General</c:formatCode>
                <c:ptCount val="5"/>
                <c:pt idx="0">
                  <c:v>2018</c:v>
                </c:pt>
                <c:pt idx="1">
                  <c:v>2019</c:v>
                </c:pt>
                <c:pt idx="2">
                  <c:v>2020</c:v>
                </c:pt>
                <c:pt idx="3">
                  <c:v>2021</c:v>
                </c:pt>
                <c:pt idx="4">
                  <c:v>2022</c:v>
                </c:pt>
              </c:numCache>
            </c:numRef>
          </c:cat>
          <c:val>
            <c:numRef>
              <c:f>Sheet1!$C$11:$C$15</c:f>
              <c:numCache>
                <c:formatCode>General</c:formatCode>
                <c:ptCount val="5"/>
                <c:pt idx="0">
                  <c:v>265</c:v>
                </c:pt>
                <c:pt idx="1">
                  <c:v>257</c:v>
                </c:pt>
                <c:pt idx="2">
                  <c:v>303</c:v>
                </c:pt>
                <c:pt idx="3">
                  <c:v>398</c:v>
                </c:pt>
                <c:pt idx="4">
                  <c:v>507</c:v>
                </c:pt>
              </c:numCache>
            </c:numRef>
          </c:val>
          <c:extLst>
            <c:ext xmlns:c16="http://schemas.microsoft.com/office/drawing/2014/chart" uri="{C3380CC4-5D6E-409C-BE32-E72D297353CC}">
              <c16:uniqueId val="{00000000-253E-4E37-96DA-4D48E37E97F7}"/>
            </c:ext>
          </c:extLst>
        </c:ser>
        <c:dLbls>
          <c:showLegendKey val="0"/>
          <c:showVal val="0"/>
          <c:showCatName val="0"/>
          <c:showSerName val="0"/>
          <c:showPercent val="0"/>
          <c:showBubbleSize val="0"/>
        </c:dLbls>
        <c:gapWidth val="219"/>
        <c:overlap val="-27"/>
        <c:axId val="28889344"/>
        <c:axId val="28893504"/>
      </c:barChart>
      <c:catAx>
        <c:axId val="2888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28893504"/>
        <c:crosses val="autoZero"/>
        <c:auto val="1"/>
        <c:lblAlgn val="ctr"/>
        <c:lblOffset val="100"/>
        <c:noMultiLvlLbl val="0"/>
      </c:catAx>
      <c:valAx>
        <c:axId val="28893504"/>
        <c:scaling>
          <c:orientation val="minMax"/>
        </c:scaling>
        <c:delete val="1"/>
        <c:axPos val="l"/>
        <c:numFmt formatCode="General" sourceLinked="1"/>
        <c:majorTickMark val="none"/>
        <c:minorTickMark val="none"/>
        <c:tickLblPos val="nextTo"/>
        <c:crossAx val="28889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12765677769206"/>
          <c:y val="0.11258325510429024"/>
          <c:w val="0.868872343222308"/>
          <c:h val="0.80995946735865654"/>
        </c:manualLayout>
      </c:layout>
      <c:barChart>
        <c:barDir val="col"/>
        <c:grouping val="clustered"/>
        <c:varyColors val="0"/>
        <c:ser>
          <c:idx val="0"/>
          <c:order val="0"/>
          <c:tx>
            <c:strRef>
              <c:f>Sheet1!$B$1</c:f>
              <c:strCache>
                <c:ptCount val="1"/>
                <c:pt idx="0">
                  <c:v>삼성전자 반도체 부문</c:v>
                </c:pt>
              </c:strCache>
            </c:strRef>
          </c:tx>
          <c:spPr>
            <a:solidFill>
              <a:srgbClr val="005EB8"/>
            </a:solidFill>
            <a:ln w="12700">
              <a:solidFill>
                <a:srgbClr val="005EB8"/>
              </a:solid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gradFill>
                      <a:gsLst>
                        <a:gs pos="0">
                          <a:srgbClr val="005EB8"/>
                        </a:gs>
                        <a:gs pos="100000">
                          <a:srgbClr val="005EB8"/>
                        </a:gs>
                      </a:gsLst>
                      <a:lin ang="5400000" scaled="1"/>
                    </a:gra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Sheet1!$A$6:$A$10</c:f>
              <c:numCache>
                <c:formatCode>General</c:formatCode>
                <c:ptCount val="5"/>
                <c:pt idx="0">
                  <c:v>2018</c:v>
                </c:pt>
                <c:pt idx="1">
                  <c:v>2019</c:v>
                </c:pt>
                <c:pt idx="2">
                  <c:v>2020</c:v>
                </c:pt>
                <c:pt idx="3">
                  <c:v>2021</c:v>
                </c:pt>
                <c:pt idx="4">
                  <c:v>2022</c:v>
                </c:pt>
              </c:numCache>
            </c:numRef>
          </c:cat>
          <c:val>
            <c:numRef>
              <c:f>Sheet1!$B$6:$B$10</c:f>
              <c:numCache>
                <c:formatCode>General</c:formatCode>
                <c:ptCount val="5"/>
                <c:pt idx="0">
                  <c:v>237196</c:v>
                </c:pt>
                <c:pt idx="1">
                  <c:v>225649</c:v>
                </c:pt>
                <c:pt idx="2">
                  <c:v>328915</c:v>
                </c:pt>
                <c:pt idx="3">
                  <c:v>435670</c:v>
                </c:pt>
                <c:pt idx="4">
                  <c:v>478717</c:v>
                </c:pt>
              </c:numCache>
            </c:numRef>
          </c:val>
          <c:extLst>
            <c:ext xmlns:c16="http://schemas.microsoft.com/office/drawing/2014/chart" uri="{C3380CC4-5D6E-409C-BE32-E72D297353CC}">
              <c16:uniqueId val="{00000000-9D6B-4E6F-A41D-B3353B4A3DBB}"/>
            </c:ext>
          </c:extLst>
        </c:ser>
        <c:ser>
          <c:idx val="1"/>
          <c:order val="1"/>
          <c:tx>
            <c:strRef>
              <c:f>Sheet1!$C$1</c:f>
              <c:strCache>
                <c:ptCount val="1"/>
                <c:pt idx="0">
                  <c:v>SK하이닉스</c:v>
                </c:pt>
              </c:strCache>
            </c:strRef>
          </c:tx>
          <c:spPr>
            <a:solidFill>
              <a:srgbClr val="FF9933"/>
            </a:solidFill>
            <a:ln w="19050">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gradFill>
                      <a:gsLst>
                        <a:gs pos="0">
                          <a:srgbClr val="FF9933"/>
                        </a:gs>
                        <a:gs pos="100000">
                          <a:srgbClr val="FF9933"/>
                        </a:gs>
                      </a:gsLst>
                      <a:lin ang="5400000" scaled="1"/>
                    </a:gra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Sheet1!$A$6:$A$10</c:f>
              <c:numCache>
                <c:formatCode>General</c:formatCode>
                <c:ptCount val="5"/>
                <c:pt idx="0">
                  <c:v>2018</c:v>
                </c:pt>
                <c:pt idx="1">
                  <c:v>2019</c:v>
                </c:pt>
                <c:pt idx="2">
                  <c:v>2020</c:v>
                </c:pt>
                <c:pt idx="3">
                  <c:v>2021</c:v>
                </c:pt>
                <c:pt idx="4">
                  <c:v>2022</c:v>
                </c:pt>
              </c:numCache>
            </c:numRef>
          </c:cat>
          <c:val>
            <c:numRef>
              <c:f>Sheet1!$C$6:$C$10</c:f>
              <c:numCache>
                <c:formatCode>General</c:formatCode>
                <c:ptCount val="5"/>
                <c:pt idx="0">
                  <c:v>170380</c:v>
                </c:pt>
                <c:pt idx="1">
                  <c:v>127470</c:v>
                </c:pt>
                <c:pt idx="2">
                  <c:v>98900</c:v>
                </c:pt>
                <c:pt idx="3">
                  <c:v>133640</c:v>
                </c:pt>
                <c:pt idx="4">
                  <c:v>196500</c:v>
                </c:pt>
              </c:numCache>
            </c:numRef>
          </c:val>
          <c:extLst>
            <c:ext xmlns:c16="http://schemas.microsoft.com/office/drawing/2014/chart" uri="{C3380CC4-5D6E-409C-BE32-E72D297353CC}">
              <c16:uniqueId val="{00000001-9D6B-4E6F-A41D-B3353B4A3DBB}"/>
            </c:ext>
          </c:extLst>
        </c:ser>
        <c:dLbls>
          <c:showLegendKey val="0"/>
          <c:showVal val="1"/>
          <c:showCatName val="0"/>
          <c:showSerName val="0"/>
          <c:showPercent val="0"/>
          <c:showBubbleSize val="0"/>
        </c:dLbls>
        <c:gapWidth val="89"/>
        <c:overlap val="-16"/>
        <c:axId val="278438255"/>
        <c:axId val="73683407"/>
      </c:barChart>
      <c:catAx>
        <c:axId val="2784382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gradFill>
                  <a:gsLst>
                    <a:gs pos="0">
                      <a:schemeClr val="tx1">
                        <a:lumMod val="85000"/>
                        <a:lumOff val="15000"/>
                      </a:schemeClr>
                    </a:gs>
                    <a:gs pos="100000">
                      <a:schemeClr val="tx1">
                        <a:lumMod val="85000"/>
                        <a:lumOff val="15000"/>
                      </a:schemeClr>
                    </a:gs>
                  </a:gsLst>
                  <a:lin ang="5400000" scaled="1"/>
                </a:gradFill>
                <a:latin typeface="+mn-lt"/>
                <a:ea typeface="+mn-ea"/>
                <a:cs typeface="+mn-cs"/>
              </a:defRPr>
            </a:pPr>
            <a:endParaRPr lang="ko-KR"/>
          </a:p>
        </c:txPr>
        <c:crossAx val="73683407"/>
        <c:crosses val="autoZero"/>
        <c:auto val="1"/>
        <c:lblAlgn val="ctr"/>
        <c:lblOffset val="100"/>
        <c:noMultiLvlLbl val="0"/>
      </c:catAx>
      <c:valAx>
        <c:axId val="73683407"/>
        <c:scaling>
          <c:orientation val="minMax"/>
        </c:scaling>
        <c:delete val="0"/>
        <c:axPos val="l"/>
        <c:numFmt formatCode="#,##0_);[Red]\(#,##0\)" sourceLinked="0"/>
        <c:majorTickMark val="in"/>
        <c:minorTickMark val="none"/>
        <c:tickLblPos val="nextTo"/>
        <c:spPr>
          <a:noFill/>
          <a:ln>
            <a:solidFill>
              <a:srgbClr val="D9D9D9"/>
            </a:solidFill>
          </a:ln>
          <a:effectLst/>
        </c:spPr>
        <c:txPr>
          <a:bodyPr rot="-60000000" spcFirstLastPara="1" vertOverflow="ellipsis" vert="horz" wrap="square" anchor="ctr" anchorCtr="1"/>
          <a:lstStyle/>
          <a:p>
            <a:pPr>
              <a:defRPr sz="900" b="0" i="0" u="none" strike="noStrike" kern="1200" baseline="0">
                <a:gradFill>
                  <a:gsLst>
                    <a:gs pos="0">
                      <a:schemeClr val="tx1">
                        <a:lumMod val="85000"/>
                        <a:lumOff val="15000"/>
                      </a:schemeClr>
                    </a:gs>
                    <a:gs pos="100000">
                      <a:schemeClr val="tx1">
                        <a:lumMod val="85000"/>
                        <a:lumOff val="15000"/>
                      </a:schemeClr>
                    </a:gs>
                  </a:gsLst>
                  <a:lin ang="5400000" scaled="1"/>
                </a:gradFill>
                <a:latin typeface="+mn-lt"/>
                <a:ea typeface="+mn-ea"/>
                <a:cs typeface="+mn-cs"/>
              </a:defRPr>
            </a:pPr>
            <a:endParaRPr lang="ko-KR"/>
          </a:p>
        </c:txPr>
        <c:crossAx val="278438255"/>
        <c:crosses val="autoZero"/>
        <c:crossBetween val="between"/>
      </c:valAx>
      <c:spPr>
        <a:noFill/>
        <a:ln>
          <a:noFill/>
        </a:ln>
        <a:effectLst/>
      </c:spPr>
    </c:plotArea>
    <c:legend>
      <c:legendPos val="t"/>
      <c:layout>
        <c:manualLayout>
          <c:xMode val="edge"/>
          <c:yMode val="edge"/>
          <c:x val="0.18259522394176625"/>
          <c:y val="7.7590112209354007E-3"/>
          <c:w val="0.67867822613053452"/>
          <c:h val="7.2652125444334595E-2"/>
        </c:manualLayout>
      </c:layout>
      <c:overlay val="0"/>
      <c:spPr>
        <a:noFill/>
        <a:ln>
          <a:noFill/>
        </a:ln>
        <a:effectLst/>
      </c:spPr>
      <c:txPr>
        <a:bodyPr rot="0" spcFirstLastPara="1" vertOverflow="ellipsis" vert="horz" wrap="square" anchor="ctr" anchorCtr="1"/>
        <a:lstStyle/>
        <a:p>
          <a:pPr>
            <a:defRPr sz="1000" b="0" i="0" u="none" strike="noStrike" kern="1200" baseline="0">
              <a:gradFill>
                <a:gsLst>
                  <a:gs pos="0">
                    <a:schemeClr val="tx1">
                      <a:lumMod val="85000"/>
                      <a:lumOff val="15000"/>
                    </a:schemeClr>
                  </a:gs>
                  <a:gs pos="100000">
                    <a:schemeClr val="tx1">
                      <a:lumMod val="85000"/>
                      <a:lumOff val="15000"/>
                    </a:schemeClr>
                  </a:gs>
                </a:gsLst>
                <a:lin ang="54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ln>
    <a:effectLst/>
  </c:spPr>
  <c:txPr>
    <a:bodyPr/>
    <a:lstStyle/>
    <a:p>
      <a:pPr>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66-4954-8BFF-3F42A144C53B}"/>
                </c:ext>
              </c:extLst>
            </c:dLbl>
            <c:dLbl>
              <c:idx val="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66-4954-8BFF-3F42A144C53B}"/>
                </c:ext>
              </c:extLst>
            </c:dLbl>
            <c:dLbl>
              <c:idx val="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66-4954-8BFF-3F42A144C53B}"/>
                </c:ext>
              </c:extLst>
            </c:dLbl>
            <c:dLbl>
              <c:idx val="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66-4954-8BFF-3F42A144C53B}"/>
                </c:ext>
              </c:extLst>
            </c:dLbl>
            <c:dLbl>
              <c:idx val="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E66-4954-8BFF-3F42A144C53B}"/>
                </c:ext>
              </c:extLst>
            </c:dLbl>
            <c:dLbl>
              <c:idx val="5"/>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E66-4954-8BFF-3F42A144C53B}"/>
                </c:ext>
              </c:extLst>
            </c:dLbl>
            <c:dLbl>
              <c:idx val="6"/>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E66-4954-8BFF-3F42A144C53B}"/>
                </c:ext>
              </c:extLst>
            </c:dLbl>
            <c:dLbl>
              <c:idx val="7"/>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E66-4954-8BFF-3F42A144C53B}"/>
                </c:ext>
              </c:extLst>
            </c:dLbl>
            <c:numFmt formatCode="#,##0.0_);[Red]\(#,##0.0\)" sourceLinked="0"/>
            <c:spPr>
              <a:noFill/>
              <a:ln>
                <a:noFill/>
              </a:ln>
              <a:effectLst/>
            </c:spPr>
            <c:txPr>
              <a:bodyPr/>
              <a:lstStyle/>
              <a:p>
                <a:pPr>
                  <a:defRPr sz="10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Sheet1!$A$2:$A$9</c:f>
              <c:strCache>
                <c:ptCount val="8"/>
                <c:pt idx="0">
                  <c:v>2021</c:v>
                </c:pt>
                <c:pt idx="1">
                  <c:v>2022*</c:v>
                </c:pt>
                <c:pt idx="2">
                  <c:v>2023*</c:v>
                </c:pt>
                <c:pt idx="3">
                  <c:v>2024*</c:v>
                </c:pt>
                <c:pt idx="4">
                  <c:v>2025*</c:v>
                </c:pt>
                <c:pt idx="5">
                  <c:v>2026*</c:v>
                </c:pt>
                <c:pt idx="6">
                  <c:v>2027*</c:v>
                </c:pt>
                <c:pt idx="7">
                  <c:v>2028*</c:v>
                </c:pt>
              </c:strCache>
            </c:strRef>
          </c:cat>
          <c:val>
            <c:numRef>
              <c:f>Sheet1!$B$2:$B$9</c:f>
              <c:numCache>
                <c:formatCode>General</c:formatCode>
                <c:ptCount val="8"/>
                <c:pt idx="0">
                  <c:v>10.8</c:v>
                </c:pt>
                <c:pt idx="1">
                  <c:v>15.4</c:v>
                </c:pt>
                <c:pt idx="2">
                  <c:v>21.9</c:v>
                </c:pt>
                <c:pt idx="3">
                  <c:v>31.1</c:v>
                </c:pt>
                <c:pt idx="4">
                  <c:v>44.3</c:v>
                </c:pt>
                <c:pt idx="5">
                  <c:v>63.1</c:v>
                </c:pt>
                <c:pt idx="6">
                  <c:v>89.8</c:v>
                </c:pt>
                <c:pt idx="7">
                  <c:v>127.8</c:v>
                </c:pt>
              </c:numCache>
            </c:numRef>
          </c:val>
          <c:extLst>
            <c:ext xmlns:c16="http://schemas.microsoft.com/office/drawing/2014/chart" uri="{C3380CC4-5D6E-409C-BE32-E72D297353CC}">
              <c16:uniqueId val="{0000000F-7E66-4954-8BFF-3F42A144C53B}"/>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12700">
            <a:solidFill>
              <a:schemeClr val="tx1"/>
            </a:solidFill>
          </a:ln>
        </c:spPr>
        <c:txPr>
          <a:bodyPr/>
          <a:lstStyle/>
          <a:p>
            <a:pPr>
              <a:defRPr sz="9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9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336822953948936"/>
          <c:y val="4.218600191754554E-2"/>
          <c:w val="0.28981358864232881"/>
          <c:h val="0.91562799616490886"/>
        </c:manualLayout>
      </c:layout>
      <c:barChart>
        <c:barDir val="bar"/>
        <c:grouping val="clustered"/>
        <c:varyColors val="0"/>
        <c:ser>
          <c:idx val="0"/>
          <c:order val="0"/>
          <c:tx>
            <c:strRef>
              <c:f>Sheet1!$B$1</c:f>
              <c:strCache>
                <c:ptCount val="1"/>
                <c:pt idx="0">
                  <c:v>계열 1</c:v>
                </c:pt>
              </c:strCache>
            </c:strRef>
          </c:tx>
          <c:spPr>
            <a:solidFill>
              <a:srgbClr val="510DBC"/>
            </a:solidFill>
            <a:ln>
              <a:noFill/>
            </a:ln>
            <a:effectLst/>
          </c:spPr>
          <c:invertIfNegative val="0"/>
          <c:dLbls>
            <c:dLbl>
              <c:idx val="0"/>
              <c:layout>
                <c:manualLayout>
                  <c:x val="-3.6557056788356003E-2"/>
                  <c:y val="1.4178966920470176E-7"/>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3.5852272727272733E-2"/>
                      <c:h val="5.7155132077076856E-2"/>
                    </c:manualLayout>
                  </c15:layout>
                </c:ext>
                <c:ext xmlns:c16="http://schemas.microsoft.com/office/drawing/2014/chart" uri="{C3380CC4-5D6E-409C-BE32-E72D297353CC}">
                  <c16:uniqueId val="{00000000-35DB-4CC2-A753-9FF2BAD48FBE}"/>
                </c:ext>
              </c:extLst>
            </c:dLbl>
            <c:dLbl>
              <c:idx val="1"/>
              <c:layout>
                <c:manualLayout>
                  <c:x val="-3.7599469100453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5DB-4CC2-A753-9FF2BAD48FBE}"/>
                </c:ext>
              </c:extLst>
            </c:dLbl>
            <c:spPr>
              <a:noFill/>
              <a:ln>
                <a:noFill/>
              </a:ln>
              <a:effectLst/>
            </c:spPr>
            <c:txPr>
              <a:bodyPr rot="0" spcFirstLastPara="1" vertOverflow="ellipsis" vert="horz" wrap="square" anchor="ctr" anchorCtr="1"/>
              <a:lstStyle/>
              <a:p>
                <a:pPr>
                  <a:defRPr sz="900" b="1" i="0" u="none" strike="noStrike" kern="1200" baseline="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기타</c:v>
                </c:pt>
                <c:pt idx="1">
                  <c:v>평균판매단가 하락 (ASP Erosion)</c:v>
                </c:pt>
                <c:pt idx="2">
                  <c:v>사이버 보안</c:v>
                </c:pt>
                <c:pt idx="3">
                  <c:v>반도체 생산 능력 제약</c:v>
                </c:pt>
                <c:pt idx="4">
                  <c:v>현지 반도체 투자 유치를 위한 정부 보조금</c:v>
                </c:pt>
                <c:pt idx="5">
                  <c:v>러시아-우크라이나 전쟁의 글로벌 파급 효과</c:v>
                </c:pt>
                <c:pt idx="6">
                  <c:v>R&amp;D 비용 증가</c:v>
                </c:pt>
                <c:pt idx="7">
                  <c:v>높은 파운드리 비용</c:v>
                </c:pt>
                <c:pt idx="8">
                  <c:v>반도체 공급 과잉 </c:v>
                </c:pt>
                <c:pt idx="9">
                  <c:v>공급망 교란</c:v>
                </c:pt>
                <c:pt idx="10">
                  <c:v>글로벌 인플레이션과 정부의 대응</c:v>
                </c:pt>
                <c:pt idx="11">
                  <c:v>자국우선주의 / 반도체 기술과 IP(지식재산권)의 자국중심화</c:v>
                </c:pt>
                <c:pt idx="12">
                  <c:v>인적자원 관련 리스크 (숙련 노동자 부족, 인재 유치)</c:v>
                </c:pt>
              </c:strCache>
            </c:strRef>
          </c:cat>
          <c:val>
            <c:numRef>
              <c:f>Sheet1!$B$2:$B$14</c:f>
              <c:numCache>
                <c:formatCode>0%</c:formatCode>
                <c:ptCount val="13"/>
                <c:pt idx="0">
                  <c:v>0.06</c:v>
                </c:pt>
                <c:pt idx="1">
                  <c:v>7.0000000000000007E-2</c:v>
                </c:pt>
                <c:pt idx="2">
                  <c:v>0.13</c:v>
                </c:pt>
                <c:pt idx="3">
                  <c:v>0.14000000000000001</c:v>
                </c:pt>
                <c:pt idx="4">
                  <c:v>0.15</c:v>
                </c:pt>
                <c:pt idx="5">
                  <c:v>0.15</c:v>
                </c:pt>
                <c:pt idx="6">
                  <c:v>0.17</c:v>
                </c:pt>
                <c:pt idx="7">
                  <c:v>0.17</c:v>
                </c:pt>
                <c:pt idx="8">
                  <c:v>0.25</c:v>
                </c:pt>
                <c:pt idx="9">
                  <c:v>0.28000000000000003</c:v>
                </c:pt>
                <c:pt idx="10">
                  <c:v>0.41</c:v>
                </c:pt>
                <c:pt idx="11">
                  <c:v>0.41</c:v>
                </c:pt>
                <c:pt idx="12">
                  <c:v>0.46</c:v>
                </c:pt>
              </c:numCache>
            </c:numRef>
          </c:val>
          <c:extLst>
            <c:ext xmlns:c16="http://schemas.microsoft.com/office/drawing/2014/chart" uri="{C3380CC4-5D6E-409C-BE32-E72D297353CC}">
              <c16:uniqueId val="{00000000-8710-4BB0-8FA7-D0673521C64B}"/>
            </c:ext>
          </c:extLst>
        </c:ser>
        <c:dLbls>
          <c:showLegendKey val="0"/>
          <c:showVal val="0"/>
          <c:showCatName val="0"/>
          <c:showSerName val="0"/>
          <c:showPercent val="0"/>
          <c:showBubbleSize val="0"/>
        </c:dLbls>
        <c:gapWidth val="40"/>
        <c:axId val="265705263"/>
        <c:axId val="265721071"/>
      </c:barChart>
      <c:catAx>
        <c:axId val="2657052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defRPr>
            </a:pPr>
            <a:endParaRPr lang="ko-KR"/>
          </a:p>
        </c:txPr>
        <c:crossAx val="265721071"/>
        <c:crosses val="autoZero"/>
        <c:auto val="1"/>
        <c:lblAlgn val="ctr"/>
        <c:lblOffset val="100"/>
        <c:noMultiLvlLbl val="0"/>
      </c:catAx>
      <c:valAx>
        <c:axId val="265721071"/>
        <c:scaling>
          <c:orientation val="minMax"/>
        </c:scaling>
        <c:delete val="1"/>
        <c:axPos val="b"/>
        <c:numFmt formatCode="0%" sourceLinked="1"/>
        <c:majorTickMark val="none"/>
        <c:minorTickMark val="none"/>
        <c:tickLblPos val="nextTo"/>
        <c:crossAx val="265705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KoPub돋움체 Bold" panose="00000800000000000000" pitchFamily="2" charset="-127"/>
          <a:ea typeface="KoPub돋움체 Bold" panose="00000800000000000000" pitchFamily="2" charset="-127"/>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6499131426400206"/>
          <c:y val="3.900198471803408E-2"/>
          <c:w val="0.40240362543997571"/>
          <c:h val="0.92199603056393187"/>
        </c:manualLayout>
      </c:layout>
      <c:barChart>
        <c:barDir val="bar"/>
        <c:grouping val="clustered"/>
        <c:varyColors val="0"/>
        <c:ser>
          <c:idx val="0"/>
          <c:order val="0"/>
          <c:tx>
            <c:strRef>
              <c:f>Sheet1!$B$1</c:f>
              <c:strCache>
                <c:ptCount val="1"/>
                <c:pt idx="0">
                  <c:v>계열 1</c:v>
                </c:pt>
              </c:strCache>
            </c:strRef>
          </c:tx>
          <c:spPr>
            <a:solidFill>
              <a:schemeClr val="accent1"/>
            </a:solidFill>
            <a:ln>
              <a:noFill/>
            </a:ln>
            <a:effectLst/>
          </c:spPr>
          <c:invertIfNegative val="0"/>
          <c:dLbls>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rgbClr val="0046C4"/>
                          </a:gs>
                          <a:gs pos="100000">
                            <a:srgbClr val="0046C4"/>
                          </a:gs>
                        </a:gsLst>
                        <a:lin ang="5400000" scaled="1"/>
                      </a:gradFill>
                      <a:latin typeface="+mn-lt"/>
                      <a:ea typeface="+mn-ea"/>
                      <a:cs typeface="+mn-cs"/>
                    </a:defRPr>
                  </a:pPr>
                  <a:endParaRPr lang="ko-KR"/>
                </a:p>
              </c:txPr>
              <c:dLblPos val="inEnd"/>
              <c:showLegendKey val="0"/>
              <c:showVal val="1"/>
              <c:showCatName val="0"/>
              <c:showSerName val="0"/>
              <c:showPercent val="0"/>
              <c:showBubbleSize val="0"/>
              <c:extLst>
                <c:ext xmlns:c16="http://schemas.microsoft.com/office/drawing/2014/chart" uri="{C3380CC4-5D6E-409C-BE32-E72D297353CC}">
                  <c16:uniqueId val="{00000005-D859-47FF-8472-6B7A6DE57334}"/>
                </c:ext>
              </c:extLst>
            </c:dLbl>
            <c:dLbl>
              <c:idx val="1"/>
              <c:layout>
                <c:manualLayout>
                  <c:x val="-1.0383673103579297E-2"/>
                  <c:y val="3.5456349743667342E-3"/>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rgbClr val="0046C4"/>
                          </a:gs>
                          <a:gs pos="100000">
                            <a:srgbClr val="0046C4"/>
                          </a:gs>
                        </a:gsLst>
                        <a:lin ang="5400000" scaled="1"/>
                      </a:gradFill>
                      <a:latin typeface="+mn-lt"/>
                      <a:ea typeface="+mn-ea"/>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859-47FF-8472-6B7A6DE57334}"/>
                </c:ext>
              </c:extLst>
            </c:dLbl>
            <c:dLbl>
              <c:idx val="2"/>
              <c:layout>
                <c:manualLayout>
                  <c:x val="-9.5394891158147154E-3"/>
                  <c:y val="-3.5456349743667342E-3"/>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rgbClr val="0046C4"/>
                          </a:gs>
                          <a:gs pos="100000">
                            <a:srgbClr val="0046C4"/>
                          </a:gs>
                        </a:gsLst>
                        <a:lin ang="5400000" scaled="1"/>
                      </a:gradFill>
                      <a:latin typeface="+mn-lt"/>
                      <a:ea typeface="+mn-ea"/>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859-47FF-8472-6B7A6DE57334}"/>
                </c:ext>
              </c:extLst>
            </c:dLbl>
            <c:dLbl>
              <c:idx val="3"/>
              <c:layout>
                <c:manualLayout>
                  <c:x val="-6.5753927252672414E-3"/>
                  <c:y val="0"/>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rgbClr val="0046C4"/>
                          </a:gs>
                          <a:gs pos="100000">
                            <a:srgbClr val="0046C4"/>
                          </a:gs>
                        </a:gsLst>
                        <a:lin ang="5400000" scaled="1"/>
                      </a:gradFill>
                      <a:latin typeface="+mn-lt"/>
                      <a:ea typeface="+mn-ea"/>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859-47FF-8472-6B7A6DE57334}"/>
                </c:ext>
              </c:extLst>
            </c:dLbl>
            <c:dLbl>
              <c:idx val="4"/>
              <c:layout>
                <c:manualLayout>
                  <c:x val="-1.3563425011045344E-2"/>
                  <c:y val="0"/>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rgbClr val="0046C4"/>
                          </a:gs>
                          <a:gs pos="100000">
                            <a:srgbClr val="0046C4"/>
                          </a:gs>
                        </a:gsLst>
                        <a:lin ang="5400000" scaled="1"/>
                      </a:gradFill>
                      <a:latin typeface="+mn-lt"/>
                      <a:ea typeface="+mn-ea"/>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59-47FF-8472-6B7A6DE57334}"/>
                </c:ext>
              </c:extLst>
            </c:dLbl>
            <c:dLbl>
              <c:idx val="5"/>
              <c:layout>
                <c:manualLayout>
                  <c:x val="-6.9252727960601321E-2"/>
                  <c:y val="-6.50025569483053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859-47FF-8472-6B7A6DE57334}"/>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chemeClr val="bg1"/>
                        </a:gs>
                        <a:gs pos="100000">
                          <a:schemeClr val="bg1"/>
                        </a:gs>
                      </a:gsLst>
                      <a:lin ang="5400000" scaled="1"/>
                    </a:gra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기타</c:v>
                </c:pt>
                <c:pt idx="1">
                  <c:v>여성 리더 등용 등 포용성과 다양성 증진</c:v>
                </c:pt>
                <c:pt idx="2">
                  <c:v>탄소 발자국 저감 계획 실행</c:v>
                </c:pt>
                <c:pt idx="3">
                  <c:v>비핵심 사업단위 매각</c:v>
                </c:pt>
                <c:pt idx="4">
                  <c:v>ESG 리포팅 체계 구축</c:v>
                </c:pt>
                <c:pt idx="5">
                  <c:v>사이버 보안 리스크 관리</c:v>
                </c:pt>
                <c:pt idx="6">
                  <c:v>사업 전환을 위한 M&amp;A</c:v>
                </c:pt>
                <c:pt idx="7">
                  <c:v>정부 보조금 지원 프로그램 참여</c:v>
                </c:pt>
                <c:pt idx="8">
                  <c:v>인플레이션으로 인한 가격 재협상</c:v>
                </c:pt>
                <c:pt idx="9">
                  <c:v>AI, 블록체인, 5G 등 기술 도입을 통한 디지털 전환</c:v>
                </c:pt>
                <c:pt idx="10">
                  <c:v>지정학적 변화 및 기타 불확실성에 대응 가능한 유연한 공급망 구축</c:v>
                </c:pt>
                <c:pt idx="11">
                  <c:v>인력 유치, 양성, 유지</c:v>
                </c:pt>
              </c:strCache>
            </c:strRef>
          </c:cat>
          <c:val>
            <c:numRef>
              <c:f>Sheet1!$B$2:$B$13</c:f>
              <c:numCache>
                <c:formatCode>General</c:formatCode>
                <c:ptCount val="12"/>
                <c:pt idx="0">
                  <c:v>2</c:v>
                </c:pt>
                <c:pt idx="1">
                  <c:v>7</c:v>
                </c:pt>
                <c:pt idx="2">
                  <c:v>9</c:v>
                </c:pt>
                <c:pt idx="3">
                  <c:v>9</c:v>
                </c:pt>
                <c:pt idx="4">
                  <c:v>10</c:v>
                </c:pt>
                <c:pt idx="5">
                  <c:v>15</c:v>
                </c:pt>
                <c:pt idx="6">
                  <c:v>21</c:v>
                </c:pt>
                <c:pt idx="7">
                  <c:v>21</c:v>
                </c:pt>
                <c:pt idx="8">
                  <c:v>26</c:v>
                </c:pt>
                <c:pt idx="9">
                  <c:v>32</c:v>
                </c:pt>
                <c:pt idx="10">
                  <c:v>53</c:v>
                </c:pt>
                <c:pt idx="11">
                  <c:v>67</c:v>
                </c:pt>
              </c:numCache>
            </c:numRef>
          </c:val>
          <c:extLst>
            <c:ext xmlns:c16="http://schemas.microsoft.com/office/drawing/2014/chart" uri="{C3380CC4-5D6E-409C-BE32-E72D297353CC}">
              <c16:uniqueId val="{00000000-D859-47FF-8472-6B7A6DE57334}"/>
            </c:ext>
          </c:extLst>
        </c:ser>
        <c:dLbls>
          <c:showLegendKey val="0"/>
          <c:showVal val="0"/>
          <c:showCatName val="0"/>
          <c:showSerName val="0"/>
          <c:showPercent val="0"/>
          <c:showBubbleSize val="0"/>
        </c:dLbls>
        <c:gapWidth val="40"/>
        <c:axId val="1488957072"/>
        <c:axId val="1488957488"/>
      </c:barChart>
      <c:catAx>
        <c:axId val="1488957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800" b="0" i="0" u="none" strike="noStrike" kern="1200" baseline="0">
                <a:gradFill>
                  <a:gsLst>
                    <a:gs pos="0">
                      <a:schemeClr val="tx1"/>
                    </a:gs>
                    <a:gs pos="100000">
                      <a:schemeClr val="tx1"/>
                    </a:gs>
                  </a:gsLst>
                  <a:lin ang="5400000" scaled="1"/>
                </a:gradFill>
                <a:latin typeface="+mn-lt"/>
                <a:ea typeface="+mn-ea"/>
                <a:cs typeface="+mn-cs"/>
              </a:defRPr>
            </a:pPr>
            <a:endParaRPr lang="ko-KR"/>
          </a:p>
        </c:txPr>
        <c:crossAx val="1488957488"/>
        <c:crosses val="autoZero"/>
        <c:auto val="1"/>
        <c:lblAlgn val="ctr"/>
        <c:lblOffset val="100"/>
        <c:noMultiLvlLbl val="0"/>
      </c:catAx>
      <c:valAx>
        <c:axId val="1488957488"/>
        <c:scaling>
          <c:orientation val="minMax"/>
        </c:scaling>
        <c:delete val="1"/>
        <c:axPos val="b"/>
        <c:numFmt formatCode="General" sourceLinked="1"/>
        <c:majorTickMark val="none"/>
        <c:minorTickMark val="none"/>
        <c:tickLblPos val="nextTo"/>
        <c:crossAx val="1488957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20622902193428"/>
          <c:y val="0.16493566812261595"/>
          <c:w val="0.66556860269184093"/>
          <c:h val="0.78559993675514361"/>
        </c:manualLayout>
      </c:layout>
      <c:doughnutChart>
        <c:varyColors val="1"/>
        <c:ser>
          <c:idx val="0"/>
          <c:order val="0"/>
          <c:tx>
            <c:strRef>
              <c:f>Sheet1!$A$2</c:f>
              <c:strCache>
                <c:ptCount val="1"/>
                <c:pt idx="0">
                  <c:v>파운드리</c:v>
                </c:pt>
              </c:strCache>
            </c:strRef>
          </c:tx>
          <c:dPt>
            <c:idx val="0"/>
            <c:bubble3D val="0"/>
            <c:spPr>
              <a:solidFill>
                <a:schemeClr val="accent1"/>
              </a:solidFill>
              <a:ln>
                <a:noFill/>
              </a:ln>
              <a:effectLst/>
            </c:spPr>
            <c:extLst>
              <c:ext xmlns:c16="http://schemas.microsoft.com/office/drawing/2014/chart" uri="{C3380CC4-5D6E-409C-BE32-E72D297353CC}">
                <c16:uniqueId val="{00000001-7A2B-4857-B8A2-6A6455262685}"/>
              </c:ext>
            </c:extLst>
          </c:dPt>
          <c:dPt>
            <c:idx val="1"/>
            <c:bubble3D val="0"/>
            <c:spPr>
              <a:solidFill>
                <a:schemeClr val="accent2"/>
              </a:solidFill>
              <a:ln>
                <a:noFill/>
              </a:ln>
              <a:effectLst/>
            </c:spPr>
            <c:extLst>
              <c:ext xmlns:c16="http://schemas.microsoft.com/office/drawing/2014/chart" uri="{C3380CC4-5D6E-409C-BE32-E72D297353CC}">
                <c16:uniqueId val="{00000003-7A2B-4857-B8A2-6A6455262685}"/>
              </c:ext>
            </c:extLst>
          </c:dPt>
          <c:dPt>
            <c:idx val="2"/>
            <c:bubble3D val="0"/>
            <c:spPr>
              <a:solidFill>
                <a:schemeClr val="accent3"/>
              </a:solidFill>
              <a:ln>
                <a:noFill/>
              </a:ln>
              <a:effectLst/>
            </c:spPr>
            <c:extLst>
              <c:ext xmlns:c16="http://schemas.microsoft.com/office/drawing/2014/chart" uri="{C3380CC4-5D6E-409C-BE32-E72D297353CC}">
                <c16:uniqueId val="{00000005-7A2B-4857-B8A2-6A6455262685}"/>
              </c:ext>
            </c:extLst>
          </c:dPt>
          <c:dPt>
            <c:idx val="3"/>
            <c:bubble3D val="0"/>
            <c:spPr>
              <a:solidFill>
                <a:schemeClr val="accent4"/>
              </a:solidFill>
              <a:ln>
                <a:noFill/>
              </a:ln>
              <a:effectLst/>
            </c:spPr>
            <c:extLst>
              <c:ext xmlns:c16="http://schemas.microsoft.com/office/drawing/2014/chart" uri="{C3380CC4-5D6E-409C-BE32-E72D297353CC}">
                <c16:uniqueId val="{00000007-7A2B-4857-B8A2-6A6455262685}"/>
              </c:ext>
            </c:extLst>
          </c:dPt>
          <c:dPt>
            <c:idx val="4"/>
            <c:bubble3D val="0"/>
            <c:spPr>
              <a:solidFill>
                <a:schemeClr val="accent5"/>
              </a:solidFill>
              <a:ln>
                <a:noFill/>
              </a:ln>
              <a:effectLst/>
            </c:spPr>
            <c:extLst>
              <c:ext xmlns:c16="http://schemas.microsoft.com/office/drawing/2014/chart" uri="{C3380CC4-5D6E-409C-BE32-E72D297353CC}">
                <c16:uniqueId val="{00000009-7A2B-4857-B8A2-6A6455262685}"/>
              </c:ext>
            </c:extLst>
          </c:dPt>
          <c:dPt>
            <c:idx val="5"/>
            <c:bubble3D val="0"/>
            <c:spPr>
              <a:solidFill>
                <a:schemeClr val="accent6"/>
              </a:solidFill>
              <a:ln>
                <a:noFill/>
              </a:ln>
              <a:effectLst/>
            </c:spPr>
            <c:extLst>
              <c:ext xmlns:c16="http://schemas.microsoft.com/office/drawing/2014/chart" uri="{C3380CC4-5D6E-409C-BE32-E72D297353CC}">
                <c16:uniqueId val="{0000000B-7A2B-4857-B8A2-6A6455262685}"/>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7A2B-4857-B8A2-6A6455262685}"/>
              </c:ext>
            </c:extLst>
          </c:dPt>
          <c:dLbls>
            <c:dLbl>
              <c:idx val="0"/>
              <c:layout>
                <c:manualLayout>
                  <c:x val="-5.6646517772833086E-3"/>
                  <c:y val="2.2147312099111898E-2"/>
                </c:manualLayout>
              </c:layout>
              <c:tx>
                <c:rich>
                  <a:bodyPr/>
                  <a:lstStyle/>
                  <a:p>
                    <a:r>
                      <a:rPr lang="en-US" altLang="ko-KR" dirty="0"/>
                      <a:t>(</a:t>
                    </a:r>
                    <a:fld id="{BBFFC632-1B92-4371-A464-7B4C2CE4F9A1}"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A2B-4857-B8A2-6A6455262685}"/>
                </c:ext>
              </c:extLst>
            </c:dLbl>
            <c:dLbl>
              <c:idx val="1"/>
              <c:layout>
                <c:manualLayout>
                  <c:x val="-2.2505239619690531E-2"/>
                  <c:y val="-1.2181130888326837E-3"/>
                </c:manualLayout>
              </c:layout>
              <c:tx>
                <c:rich>
                  <a:bodyPr/>
                  <a:lstStyle/>
                  <a:p>
                    <a:r>
                      <a:rPr lang="en-US" altLang="ko-KR" dirty="0"/>
                      <a:t>(</a:t>
                    </a:r>
                    <a:fld id="{FA707BCB-3815-44E5-B22E-EA587D536060}"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A2B-4857-B8A2-6A6455262685}"/>
                </c:ext>
              </c:extLst>
            </c:dLbl>
            <c:dLbl>
              <c:idx val="2"/>
              <c:layout>
                <c:manualLayout>
                  <c:x val="-5.1237042279176991E-2"/>
                  <c:y val="-9.8610046514879517E-3"/>
                </c:manualLayout>
              </c:layout>
              <c:tx>
                <c:rich>
                  <a:bodyPr/>
                  <a:lstStyle/>
                  <a:p>
                    <a:r>
                      <a:rPr lang="en-US" altLang="ko-KR" dirty="0"/>
                      <a:t>(</a:t>
                    </a:r>
                    <a:fld id="{FF465D11-4A53-4941-A35F-EBF4FCBCC977}"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A2B-4857-B8A2-6A6455262685}"/>
                </c:ext>
              </c:extLst>
            </c:dLbl>
            <c:dLbl>
              <c:idx val="3"/>
              <c:layout>
                <c:manualLayout>
                  <c:x val="-3.0012918462933254E-2"/>
                  <c:y val="-2.5213349246099418E-2"/>
                </c:manualLayout>
              </c:layout>
              <c:tx>
                <c:rich>
                  <a:bodyPr/>
                  <a:lstStyle/>
                  <a:p>
                    <a:r>
                      <a:rPr lang="en-US" altLang="ko-KR" dirty="0"/>
                      <a:t>(</a:t>
                    </a:r>
                    <a:fld id="{D8C6C167-24A3-4959-A11C-A9617C0B212C}"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A2B-4857-B8A2-6A6455262685}"/>
                </c:ext>
              </c:extLst>
            </c:dLbl>
            <c:dLbl>
              <c:idx val="4"/>
              <c:layout>
                <c:manualLayout>
                  <c:x val="-1.1852742085085979E-2"/>
                  <c:y val="-4.0565381744095755E-2"/>
                </c:manualLayout>
              </c:layout>
              <c:tx>
                <c:rich>
                  <a:bodyPr/>
                  <a:lstStyle/>
                  <a:p>
                    <a:r>
                      <a:rPr lang="en-US" altLang="ko-KR" dirty="0"/>
                      <a:t>(</a:t>
                    </a:r>
                    <a:fld id="{30E25A8F-CB5D-484B-8545-F61DA2154381}"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A2B-4857-B8A2-6A6455262685}"/>
                </c:ext>
              </c:extLst>
            </c:dLbl>
            <c:dLbl>
              <c:idx val="5"/>
              <c:layout>
                <c:manualLayout>
                  <c:x val="-2.3866964956837319E-2"/>
                  <c:y val="-6.8214645071245417E-2"/>
                </c:manualLayout>
              </c:layout>
              <c:tx>
                <c:rich>
                  <a:bodyPr/>
                  <a:lstStyle/>
                  <a:p>
                    <a:r>
                      <a:rPr lang="en-US" altLang="ko-KR" dirty="0"/>
                      <a:t>(</a:t>
                    </a:r>
                    <a:fld id="{A8873C8E-56BB-4551-94E8-209DBDBE03EA}" type="VALUE">
                      <a:rPr lang="en-US" altLang="ko-KR" smtClean="0"/>
                      <a:pPr/>
                      <a:t>[값]</a:t>
                    </a:fld>
                    <a:r>
                      <a:rPr lang="en-US" altLang="ko-KR" dirty="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A2B-4857-B8A2-6A645526268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Sheet1!$B$1:$G$1</c:f>
              <c:strCache>
                <c:ptCount val="6"/>
                <c:pt idx="0">
                  <c:v>TSMC</c:v>
                </c:pt>
                <c:pt idx="1">
                  <c:v>삼성전자</c:v>
                </c:pt>
                <c:pt idx="2">
                  <c:v>UMC</c:v>
                </c:pt>
                <c:pt idx="3">
                  <c:v>Global Foundries</c:v>
                </c:pt>
                <c:pt idx="4">
                  <c:v>SMIC</c:v>
                </c:pt>
                <c:pt idx="5">
                  <c:v>기타</c:v>
                </c:pt>
              </c:strCache>
            </c:strRef>
          </c:cat>
          <c:val>
            <c:numRef>
              <c:f>Sheet1!$B$2:$G$2</c:f>
              <c:numCache>
                <c:formatCode>General</c:formatCode>
                <c:ptCount val="6"/>
                <c:pt idx="0">
                  <c:v>58.5</c:v>
                </c:pt>
                <c:pt idx="1">
                  <c:v>15.8</c:v>
                </c:pt>
                <c:pt idx="2">
                  <c:v>6.3</c:v>
                </c:pt>
                <c:pt idx="3">
                  <c:v>6.2</c:v>
                </c:pt>
                <c:pt idx="4">
                  <c:v>4.7</c:v>
                </c:pt>
                <c:pt idx="5">
                  <c:v>8.5</c:v>
                </c:pt>
              </c:numCache>
            </c:numRef>
          </c:val>
          <c:extLst>
            <c:ext xmlns:c16="http://schemas.microsoft.com/office/drawing/2014/chart" uri="{C3380CC4-5D6E-409C-BE32-E72D297353CC}">
              <c16:uniqueId val="{0000000E-7A2B-4857-B8A2-6A6455262685}"/>
            </c:ext>
          </c:extLst>
        </c:ser>
        <c:dLbls>
          <c:showLegendKey val="0"/>
          <c:showVal val="1"/>
          <c:showCatName val="0"/>
          <c:showSerName val="0"/>
          <c:showPercent val="0"/>
          <c:showBubbleSize val="0"/>
          <c:showLeaderLines val="1"/>
        </c:dLbls>
        <c:firstSliceAng val="0"/>
        <c:holeSize val="3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ln>
    <a:effectLst/>
  </c:spPr>
  <c:txPr>
    <a:bodyPr/>
    <a:lstStyle/>
    <a:p>
      <a:pPr>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점유율</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CE-4B6F-AFCC-89E921DC49ED}"/>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2-C78D-4807-A8D5-03462C4177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5CE-4B6F-AFCC-89E921DC49E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5CE-4B6F-AFCC-89E921DC49E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5CE-4B6F-AFCC-89E921DC49E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1-C78D-4807-A8D5-03462C417753}"/>
              </c:ext>
            </c:extLst>
          </c:dPt>
          <c:dLbls>
            <c:dLbl>
              <c:idx val="5"/>
              <c:layout>
                <c:manualLayout>
                  <c:x val="1.8516682694011053E-2"/>
                  <c:y val="1.936433692232546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ko-K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78D-4807-A8D5-03462C41775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ko-K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삼성전자</c:v>
                </c:pt>
                <c:pt idx="1">
                  <c:v>키옥시아</c:v>
                </c:pt>
                <c:pt idx="2">
                  <c:v>WD</c:v>
                </c:pt>
                <c:pt idx="3">
                  <c:v>SK하이닉스</c:v>
                </c:pt>
                <c:pt idx="4">
                  <c:v>마이크론</c:v>
                </c:pt>
                <c:pt idx="5">
                  <c:v>기타</c:v>
                </c:pt>
              </c:strCache>
            </c:strRef>
          </c:cat>
          <c:val>
            <c:numRef>
              <c:f>Sheet1!$B$2:$B$7</c:f>
              <c:numCache>
                <c:formatCode>General</c:formatCode>
                <c:ptCount val="6"/>
                <c:pt idx="0">
                  <c:v>0.311</c:v>
                </c:pt>
                <c:pt idx="1">
                  <c:v>0.19600000000000001</c:v>
                </c:pt>
                <c:pt idx="2">
                  <c:v>0.14699999999999999</c:v>
                </c:pt>
                <c:pt idx="3">
                  <c:v>0.17799999999999999</c:v>
                </c:pt>
                <c:pt idx="4">
                  <c:v>0.13</c:v>
                </c:pt>
                <c:pt idx="5">
                  <c:v>3.7999999999999999E-2</c:v>
                </c:pt>
              </c:numCache>
            </c:numRef>
          </c:val>
          <c:extLst>
            <c:ext xmlns:c16="http://schemas.microsoft.com/office/drawing/2014/chart" uri="{C3380CC4-5D6E-409C-BE32-E72D297353CC}">
              <c16:uniqueId val="{00000000-C78D-4807-A8D5-03462C417753}"/>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kumimoji="0" lang="en-US" altLang="ko-KR" sz="10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a:ea typeface="KoPub돋움체 Medium"/>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점유율</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00-4651-8AC6-6A7016D94A70}"/>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C800-4651-8AC6-6A7016D94A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00-4651-8AC6-6A7016D94A7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00-4651-8AC6-6A7016D94A7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800-4651-8AC6-6A7016D94A7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800-4651-8AC6-6A7016D94A70}"/>
              </c:ext>
            </c:extLst>
          </c:dPt>
          <c:dLbls>
            <c:dLbl>
              <c:idx val="5"/>
              <c:layout>
                <c:manualLayout>
                  <c:x val="1.8516682694011053E-2"/>
                  <c:y val="1.9364336922325462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ko-K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C800-4651-8AC6-6A7016D94A7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ko-K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삼성전자</c:v>
                </c:pt>
                <c:pt idx="1">
                  <c:v>키옥시아-WD</c:v>
                </c:pt>
                <c:pt idx="3">
                  <c:v>SK하이닉스</c:v>
                </c:pt>
                <c:pt idx="4">
                  <c:v>마이크론</c:v>
                </c:pt>
                <c:pt idx="5">
                  <c:v>기타</c:v>
                </c:pt>
              </c:strCache>
            </c:strRef>
          </c:cat>
          <c:val>
            <c:numRef>
              <c:f>Sheet1!$B$2:$B$7</c:f>
              <c:numCache>
                <c:formatCode>General</c:formatCode>
                <c:ptCount val="6"/>
                <c:pt idx="0">
                  <c:v>0.311</c:v>
                </c:pt>
                <c:pt idx="1">
                  <c:v>0.34299999999999997</c:v>
                </c:pt>
                <c:pt idx="3">
                  <c:v>0.17799999999999999</c:v>
                </c:pt>
                <c:pt idx="4">
                  <c:v>0.13</c:v>
                </c:pt>
                <c:pt idx="5">
                  <c:v>3.7999999999999999E-2</c:v>
                </c:pt>
              </c:numCache>
            </c:numRef>
          </c:val>
          <c:extLst>
            <c:ext xmlns:c16="http://schemas.microsoft.com/office/drawing/2014/chart" uri="{C3380CC4-5D6E-409C-BE32-E72D297353CC}">
              <c16:uniqueId val="{0000000C-C800-4651-8AC6-6A7016D94A70}"/>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2"/>
        <c:delete val="1"/>
      </c:legendEntry>
      <c:layout>
        <c:manualLayout>
          <c:xMode val="edge"/>
          <c:yMode val="edge"/>
          <c:x val="0.5853907922279965"/>
          <c:y val="9.5853490675921249E-2"/>
          <c:w val="0.38733826667759413"/>
          <c:h val="0.87230470479020017"/>
        </c:manualLayout>
      </c:layout>
      <c:overlay val="0"/>
      <c:spPr>
        <a:noFill/>
        <a:ln>
          <a:noFill/>
        </a:ln>
        <a:effectLst/>
      </c:spPr>
      <c:txPr>
        <a:bodyPr rot="0" spcFirstLastPara="1" vertOverflow="ellipsis" vert="horz" wrap="square" anchor="ctr" anchorCtr="1"/>
        <a:lstStyle/>
        <a:p>
          <a:pPr>
            <a:defRPr kumimoji="0" lang="en-US" altLang="ko-KR" sz="10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a:ea typeface="KoPub돋움체 Medium"/>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290527107039173E-2"/>
          <c:y val="0.40007583080720382"/>
          <c:w val="0.3988860867054857"/>
          <c:h val="0.54981314463224873"/>
        </c:manualLayout>
      </c:layout>
      <c:doughnutChart>
        <c:varyColors val="1"/>
        <c:ser>
          <c:idx val="0"/>
          <c:order val="0"/>
          <c:tx>
            <c:strRef>
              <c:f>Sheet1!$B$1</c:f>
              <c:strCache>
                <c:ptCount val="1"/>
                <c:pt idx="0">
                  <c:v>전체</c:v>
                </c:pt>
              </c:strCache>
            </c:strRef>
          </c:tx>
          <c:dPt>
            <c:idx val="0"/>
            <c:bubble3D val="0"/>
            <c:spPr>
              <a:solidFill>
                <a:srgbClr val="00338D"/>
              </a:solidFill>
              <a:ln>
                <a:noFill/>
              </a:ln>
              <a:effectLst/>
            </c:spPr>
            <c:extLst>
              <c:ext xmlns:c16="http://schemas.microsoft.com/office/drawing/2014/chart" uri="{C3380CC4-5D6E-409C-BE32-E72D297353CC}">
                <c16:uniqueId val="{00000001-0386-4BE3-8206-3E536F889DAE}"/>
              </c:ext>
            </c:extLst>
          </c:dPt>
          <c:dPt>
            <c:idx val="1"/>
            <c:bubble3D val="0"/>
            <c:spPr>
              <a:solidFill>
                <a:srgbClr val="1E49E2"/>
              </a:solidFill>
              <a:ln>
                <a:noFill/>
              </a:ln>
              <a:effectLst/>
            </c:spPr>
            <c:extLst>
              <c:ext xmlns:c16="http://schemas.microsoft.com/office/drawing/2014/chart" uri="{C3380CC4-5D6E-409C-BE32-E72D297353CC}">
                <c16:uniqueId val="{00000003-0386-4BE3-8206-3E536F889DAE}"/>
              </c:ext>
            </c:extLst>
          </c:dPt>
          <c:dPt>
            <c:idx val="2"/>
            <c:bubble3D val="0"/>
            <c:spPr>
              <a:solidFill>
                <a:srgbClr val="8E42EE"/>
              </a:solidFill>
              <a:ln>
                <a:noFill/>
              </a:ln>
              <a:effectLst/>
            </c:spPr>
            <c:extLst>
              <c:ext xmlns:c16="http://schemas.microsoft.com/office/drawing/2014/chart" uri="{C3380CC4-5D6E-409C-BE32-E72D297353CC}">
                <c16:uniqueId val="{00000005-0386-4BE3-8206-3E536F889DAE}"/>
              </c:ext>
            </c:extLst>
          </c:dPt>
          <c:dPt>
            <c:idx val="3"/>
            <c:bubble3D val="0"/>
            <c:spPr>
              <a:solidFill>
                <a:srgbClr val="00B8F5"/>
              </a:solidFill>
              <a:ln>
                <a:noFill/>
              </a:ln>
              <a:effectLst/>
            </c:spPr>
            <c:extLst>
              <c:ext xmlns:c16="http://schemas.microsoft.com/office/drawing/2014/chart" uri="{C3380CC4-5D6E-409C-BE32-E72D297353CC}">
                <c16:uniqueId val="{00000007-0386-4BE3-8206-3E536F889DAE}"/>
              </c:ext>
            </c:extLst>
          </c:dPt>
          <c:dLbls>
            <c:dLbl>
              <c:idx val="0"/>
              <c:layout>
                <c:manualLayout>
                  <c:x val="1.0041011675032834E-2"/>
                  <c:y val="-3.7884552648912148E-2"/>
                </c:manualLayout>
              </c:layout>
              <c:tx>
                <c:rich>
                  <a:bodyPr/>
                  <a:lstStyle/>
                  <a:p>
                    <a:r>
                      <a:rPr lang="en-US" altLang="ko-KR" dirty="0"/>
                      <a:t>7.0%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386-4BE3-8206-3E536F889DAE}"/>
                </c:ext>
              </c:extLst>
            </c:dLbl>
            <c:dLbl>
              <c:idx val="1"/>
              <c:layout>
                <c:manualLayout>
                  <c:x val="2.0465550998702776E-2"/>
                  <c:y val="-2.7836948544386963E-2"/>
                </c:manualLayout>
              </c:layout>
              <c:tx>
                <c:rich>
                  <a:bodyPr/>
                  <a:lstStyle/>
                  <a:p>
                    <a:r>
                      <a:rPr lang="en-US" altLang="ko-KR" dirty="0"/>
                      <a:t>8.9%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386-4BE3-8206-3E536F889DAE}"/>
                </c:ext>
              </c:extLst>
            </c:dLbl>
            <c:dLbl>
              <c:idx val="2"/>
              <c:layout>
                <c:manualLayout>
                  <c:x val="1.710243249993957E-2"/>
                  <c:y val="-4.3834061100275481E-3"/>
                </c:manualLayout>
              </c:layout>
              <c:tx>
                <c:rich>
                  <a:bodyPr/>
                  <a:lstStyle/>
                  <a:p>
                    <a:r>
                      <a:rPr lang="en-US" altLang="ko-KR" dirty="0"/>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386-4BE3-8206-3E536F889DAE}"/>
                </c:ext>
              </c:extLst>
            </c:dLbl>
            <c:dLbl>
              <c:idx val="3"/>
              <c:tx>
                <c:rich>
                  <a:bodyPr/>
                  <a:lstStyle/>
                  <a:p>
                    <a:r>
                      <a:rPr lang="en-US" altLang="ko-KR" dirty="0"/>
                      <a:t>80.1%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0386-4BE3-8206-3E536F889DAE}"/>
                </c:ext>
              </c:extLst>
            </c:dLbl>
            <c:numFmt formatCode="#,##0_ " sourceLinked="0"/>
            <c:spPr>
              <a:noFill/>
              <a:ln>
                <a:noFill/>
              </a:ln>
              <a:effectLst/>
            </c:spPr>
            <c:txPr>
              <a:bodyPr rot="0" spcFirstLastPara="1" vertOverflow="ellipsis" vert="horz" wrap="square" anchor="ctr" anchorCtr="1"/>
              <a:lstStyle/>
              <a:p>
                <a:pPr>
                  <a:defRPr sz="1000" b="0" i="0" u="none" strike="noStrike" kern="1200" baseline="0">
                    <a:gradFill>
                      <a:gsLst>
                        <a:gs pos="0">
                          <a:schemeClr val="bg1"/>
                        </a:gs>
                        <a:gs pos="100000">
                          <a:schemeClr val="bg1"/>
                        </a:gs>
                      </a:gsLst>
                      <a:lin ang="5400000" scaled="1"/>
                    </a:gra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개별 반도체</c:v>
                </c:pt>
                <c:pt idx="1">
                  <c:v>광전자</c:v>
                </c:pt>
                <c:pt idx="2">
                  <c:v>센서</c:v>
                </c:pt>
                <c:pt idx="3">
                  <c:v>IC</c:v>
                </c:pt>
              </c:strCache>
            </c:strRef>
          </c:cat>
          <c:val>
            <c:numRef>
              <c:f>Sheet1!$B$2:$B$5</c:f>
              <c:numCache>
                <c:formatCode>General</c:formatCode>
                <c:ptCount val="4"/>
                <c:pt idx="0">
                  <c:v>35904</c:v>
                </c:pt>
                <c:pt idx="1">
                  <c:v>45949</c:v>
                </c:pt>
                <c:pt idx="2">
                  <c:v>20410</c:v>
                </c:pt>
                <c:pt idx="3">
                  <c:v>412832</c:v>
                </c:pt>
              </c:numCache>
            </c:numRef>
          </c:val>
          <c:extLst>
            <c:ext xmlns:c16="http://schemas.microsoft.com/office/drawing/2014/chart" uri="{C3380CC4-5D6E-409C-BE32-E72D297353CC}">
              <c16:uniqueId val="{00000008-0386-4BE3-8206-3E536F889DAE}"/>
            </c:ext>
          </c:extLst>
        </c:ser>
        <c:dLbls>
          <c:showLegendKey val="0"/>
          <c:showVal val="1"/>
          <c:showCatName val="0"/>
          <c:showSerName val="0"/>
          <c:showPercent val="0"/>
          <c:showBubbleSize val="0"/>
          <c:showLeaderLines val="1"/>
        </c:dLbls>
        <c:firstSliceAng val="0"/>
        <c:holeSize val="30"/>
      </c:doughnutChart>
      <c:spPr>
        <a:noFill/>
        <a:ln>
          <a:noFill/>
        </a:ln>
        <a:effectLst/>
      </c:spPr>
    </c:plotArea>
    <c:legend>
      <c:legendPos val="r"/>
      <c:layout>
        <c:manualLayout>
          <c:xMode val="edge"/>
          <c:yMode val="edge"/>
          <c:x val="0.53002607880580022"/>
          <c:y val="0.51410314064344276"/>
          <c:w val="0.22556907624178182"/>
          <c:h val="0.32354863374283849"/>
        </c:manualLayout>
      </c:layout>
      <c:overlay val="0"/>
      <c:spPr>
        <a:noFill/>
        <a:ln>
          <a:noFill/>
        </a:ln>
        <a:effectLst/>
      </c:spPr>
      <c:txPr>
        <a:bodyPr rot="0" spcFirstLastPara="1" vertOverflow="ellipsis" vert="horz" wrap="square" anchor="ctr" anchorCtr="1"/>
        <a:lstStyle/>
        <a:p>
          <a:pPr>
            <a:defRPr sz="1000" b="0" i="0" u="none" strike="noStrike" kern="1200" baseline="0">
              <a:gradFill>
                <a:gsLst>
                  <a:gs pos="0">
                    <a:schemeClr val="tx1"/>
                  </a:gs>
                  <a:gs pos="100000">
                    <a:schemeClr val="tx1"/>
                  </a:gs>
                </a:gsLst>
                <a:lin ang="54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ln>
    <a:effectLst/>
  </c:spPr>
  <c:txPr>
    <a:bodyPr/>
    <a:lstStyle/>
    <a:p>
      <a:pPr>
        <a:defRPr sz="1000"/>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09F7-4EEC-93BC-BB68BBC59631}"/>
                </c:ext>
              </c:extLst>
            </c:dLbl>
            <c:dLbl>
              <c:idx val="1"/>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09F7-4EEC-93BC-BB68BBC59631}"/>
                </c:ext>
              </c:extLst>
            </c:dLbl>
            <c:dLbl>
              <c:idx val="2"/>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09F7-4EEC-93BC-BB68BBC59631}"/>
                </c:ext>
              </c:extLst>
            </c:dLbl>
            <c:dLbl>
              <c:idx val="3"/>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09F7-4EEC-93BC-BB68BBC59631}"/>
                </c:ext>
              </c:extLst>
            </c:dLbl>
            <c:dLbl>
              <c:idx val="4"/>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09F7-4EEC-93BC-BB68BBC59631}"/>
                </c:ext>
              </c:extLst>
            </c:dLbl>
            <c:dLbl>
              <c:idx val="5"/>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09F7-4EEC-93BC-BB68BBC59631}"/>
                </c:ext>
              </c:extLst>
            </c:dLbl>
            <c:dLbl>
              <c:idx val="6"/>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09F7-4EEC-93BC-BB68BBC59631}"/>
                </c:ext>
              </c:extLst>
            </c:dLbl>
            <c:dLbl>
              <c:idx val="7"/>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09F7-4EEC-93BC-BB68BBC59631}"/>
                </c:ext>
              </c:extLst>
            </c:dLbl>
            <c:dLbl>
              <c:idx val="8"/>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09F7-4EEC-93BC-BB68BBC59631}"/>
                </c:ext>
              </c:extLst>
            </c:dLbl>
            <c:dLbl>
              <c:idx val="9"/>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09F7-4EEC-93BC-BB68BBC59631}"/>
                </c:ext>
              </c:extLst>
            </c:dLbl>
            <c:dLbl>
              <c:idx val="10"/>
              <c:tx>
                <c:rich>
                  <a:bodyPr anchorCtr="0"/>
                  <a:lstStyle/>
                  <a:p>
                    <a:pPr algn="ctr" rtl="0">
                      <a:defRPr lang="en-US" altLang="ko-KR" sz="1000" b="1" i="0" u="none" strike="noStrike" kern="1200" baseline="0">
                        <a:gradFill>
                          <a:gsLst>
                            <a:gs pos="0">
                              <a:srgbClr val="1E49E2"/>
                            </a:gs>
                            <a:gs pos="100000">
                              <a:srgbClr val="1E49E2"/>
                            </a:gs>
                          </a:gsLst>
                          <a:lin ang="5400000" scaled="1"/>
                        </a:gradFill>
                        <a:latin typeface="KoPub돋움체 Medium (본문)"/>
                        <a:ea typeface="+mj-ea"/>
                        <a:cs typeface="+mn-cs"/>
                      </a:defRPr>
                    </a:pPr>
                    <a:r>
                      <a:rPr lang="en-US" altLang="ko-KR" sz="1000" b="1" i="0" u="none" strike="noStrike" kern="1200" baseline="0" dirty="0">
                        <a:gradFill>
                          <a:gsLst>
                            <a:gs pos="0">
                              <a:srgbClr val="1E49E2"/>
                            </a:gs>
                            <a:gs pos="100000">
                              <a:srgbClr val="1E49E2"/>
                            </a:gs>
                          </a:gsLst>
                          <a:lin ang="5400000" scaled="1"/>
                        </a:gradFill>
                        <a:latin typeface="KoPub돋움체 Medium (본문)"/>
                        <a:ea typeface="+mj-ea"/>
                        <a:cs typeface="+mn-cs"/>
                      </a:rPr>
                      <a:t>31.8%</a:t>
                    </a:r>
                  </a:p>
                </c:rich>
              </c:tx>
              <c:numFmt formatCode="#,##0%" sourceLinked="0"/>
              <c:sp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DataLabelsRange val="0"/>
                </c:ext>
                <c:ext xmlns:c16="http://schemas.microsoft.com/office/drawing/2014/chart" uri="{C3380CC4-5D6E-409C-BE32-E72D297353CC}">
                  <c16:uniqueId val="{0000000A-09F7-4EEC-93BC-BB68BBC59631}"/>
                </c:ext>
              </c:extLst>
            </c:dLbl>
            <c:dLbl>
              <c:idx val="11"/>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09F7-4EEC-93BC-BB68BBC59631}"/>
                </c:ext>
              </c:extLst>
            </c:dLbl>
            <c:dLbl>
              <c:idx val="12"/>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09F7-4EEC-93BC-BB68BBC59631}"/>
                </c:ext>
              </c:extLst>
            </c:dLbl>
            <c:dLbl>
              <c:idx val="13"/>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09F7-4EEC-93BC-BB68BBC59631}"/>
                </c:ext>
              </c:extLst>
            </c:dLbl>
            <c:dLbl>
              <c:idx val="14"/>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09F7-4EEC-93BC-BB68BBC59631}"/>
                </c:ext>
              </c:extLst>
            </c:dLbl>
            <c:dLbl>
              <c:idx val="15"/>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F-09F7-4EEC-93BC-BB68BBC59631}"/>
                </c:ext>
              </c:extLst>
            </c:dLbl>
            <c:dLbl>
              <c:idx val="16"/>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0-09F7-4EEC-93BC-BB68BBC59631}"/>
                </c:ext>
              </c:extLst>
            </c:dLbl>
            <c:dLbl>
              <c:idx val="17"/>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1-09F7-4EEC-93BC-BB68BBC59631}"/>
                </c:ext>
              </c:extLst>
            </c:dLbl>
            <c:dLbl>
              <c:idx val="18"/>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2-09F7-4EEC-93BC-BB68BBC59631}"/>
                </c:ext>
              </c:extLst>
            </c:dLbl>
            <c:dLbl>
              <c:idx val="19"/>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3-09F7-4EEC-93BC-BB68BBC59631}"/>
                </c:ext>
              </c:extLst>
            </c:dLbl>
            <c:dLbl>
              <c:idx val="20"/>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4-09F7-4EEC-93BC-BB68BBC59631}"/>
                </c:ext>
              </c:extLst>
            </c:dLbl>
            <c:dLbl>
              <c:idx val="21"/>
              <c:tx>
                <c:rich>
                  <a:bodyPr/>
                  <a:lstStyle/>
                  <a:p>
                    <a:pPr>
                      <a:defRPr sz="1000" b="1" smtId="4294967295">
                        <a:gradFill>
                          <a:gsLst>
                            <a:gs pos="0">
                              <a:srgbClr val="1E49E2"/>
                            </a:gs>
                            <a:gs pos="100000">
                              <a:srgbClr val="1E49E2"/>
                            </a:gs>
                          </a:gsLst>
                          <a:lin ang="5400000" scaled="1"/>
                        </a:gradFill>
                        <a:latin typeface="KoPub돋움체 Medium (본문)"/>
                        <a:ea typeface="+mj-ea"/>
                      </a:defRPr>
                    </a:pPr>
                    <a:r>
                      <a:rPr lang="en-US" altLang="ko-KR" dirty="0"/>
                      <a:t>26.2%</a:t>
                    </a:r>
                  </a:p>
                </c:rich>
              </c:tx>
              <c:numFmt formatCode="#,##0%" sourceLinked="0"/>
              <c:sp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09F7-4EEC-93BC-BB68BBC59631}"/>
                </c:ext>
              </c:extLst>
            </c:dLbl>
            <c:dLbl>
              <c:idx val="22"/>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6-09F7-4EEC-93BC-BB68BBC59631}"/>
                </c:ext>
              </c:extLst>
            </c:dLbl>
            <c:dLbl>
              <c:idx val="23"/>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7-09F7-4EEC-93BC-BB68BBC59631}"/>
                </c:ext>
              </c:extLst>
            </c:dLbl>
            <c:dLbl>
              <c:idx val="24"/>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8-09F7-4EEC-93BC-BB68BBC59631}"/>
                </c:ext>
              </c:extLst>
            </c:dLbl>
            <c:dLbl>
              <c:idx val="25"/>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9-09F7-4EEC-93BC-BB68BBC59631}"/>
                </c:ext>
              </c:extLst>
            </c:dLbl>
            <c:dLbl>
              <c:idx val="26"/>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A-09F7-4EEC-93BC-BB68BBC59631}"/>
                </c:ext>
              </c:extLst>
            </c:dLbl>
            <c:dLbl>
              <c:idx val="27"/>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B-09F7-4EEC-93BC-BB68BBC59631}"/>
                </c:ext>
              </c:extLst>
            </c:dLbl>
            <c:dLbl>
              <c:idx val="28"/>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C-09F7-4EEC-93BC-BB68BBC59631}"/>
                </c:ext>
              </c:extLst>
            </c:dLbl>
            <c:dLbl>
              <c:idx val="29"/>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D-09F7-4EEC-93BC-BB68BBC59631}"/>
                </c:ext>
              </c:extLst>
            </c:dLbl>
            <c:dLbl>
              <c:idx val="30"/>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E-09F7-4EEC-93BC-BB68BBC59631}"/>
                </c:ext>
              </c:extLst>
            </c:dLbl>
            <c:dLbl>
              <c:idx val="31"/>
              <c:numFmt formatCode="#,##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F-09F7-4EEC-93BC-BB68BBC59631}"/>
                </c:ext>
              </c:extLst>
            </c:dLbl>
            <c:dLbl>
              <c:idx val="32"/>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0-09F7-4EEC-93BC-BB68BBC59631}"/>
                </c:ext>
              </c:extLst>
            </c:dLbl>
            <c:dLbl>
              <c:idx val="33"/>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1-09F7-4EEC-93BC-BB68BBC59631}"/>
                </c:ext>
              </c:extLst>
            </c:dLbl>
            <c:dLbl>
              <c:idx val="34"/>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2-09F7-4EEC-93BC-BB68BBC59631}"/>
                </c:ext>
              </c:extLst>
            </c:dLbl>
            <c:dLbl>
              <c:idx val="35"/>
              <c:numFmt formatCode="#,##0.0%" sourceLinked="0"/>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3-09F7-4EEC-93BC-BB68BBC59631}"/>
                </c:ext>
              </c:extLst>
            </c:dLbl>
            <c:spPr>
              <a:noFill/>
              <a:ln>
                <a:noFill/>
              </a:ln>
              <a:effectLst/>
            </c:spPr>
            <c:txPr>
              <a:bodyPr/>
              <a:lstStyle/>
              <a:p>
                <a:pPr>
                  <a:defRPr sz="1000" b="1" smtId="4294967295">
                    <a:gradFill>
                      <a:gsLst>
                        <a:gs pos="0">
                          <a:srgbClr val="1E49E2"/>
                        </a:gs>
                        <a:gs pos="100000">
                          <a:srgbClr val="1E49E2"/>
                        </a:gs>
                      </a:gsLst>
                      <a:lin ang="5400000" scaled="1"/>
                    </a:gradFill>
                    <a:latin typeface="KoPub돋움체 Medium (본문)"/>
                    <a:ea typeface="+mj-ea"/>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Sheet1!$A$14:$A$38</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2023(E)</c:v>
                </c:pt>
                <c:pt idx="24">
                  <c:v>2024(E)</c:v>
                </c:pt>
              </c:strCache>
            </c:strRef>
          </c:cat>
          <c:val>
            <c:numRef>
              <c:f>Sheet1!$B$14:$B$38</c:f>
              <c:numCache>
                <c:formatCode>General</c:formatCode>
                <c:ptCount val="25"/>
                <c:pt idx="0">
                  <c:v>0.36899999999999999</c:v>
                </c:pt>
                <c:pt idx="1">
                  <c:v>-0.31900000000000001</c:v>
                </c:pt>
                <c:pt idx="2">
                  <c:v>1.4E-2</c:v>
                </c:pt>
                <c:pt idx="3">
                  <c:v>0.17699999999999999</c:v>
                </c:pt>
                <c:pt idx="4">
                  <c:v>0.28299999999999997</c:v>
                </c:pt>
                <c:pt idx="5">
                  <c:v>6.6000000000000003E-2</c:v>
                </c:pt>
                <c:pt idx="6">
                  <c:v>8.8999999999999996E-2</c:v>
                </c:pt>
                <c:pt idx="7">
                  <c:v>3.2000000000000001E-2</c:v>
                </c:pt>
                <c:pt idx="8">
                  <c:v>-2.8000000000000001E-2</c:v>
                </c:pt>
                <c:pt idx="9">
                  <c:v>-0.09</c:v>
                </c:pt>
                <c:pt idx="10">
                  <c:v>0.318</c:v>
                </c:pt>
                <c:pt idx="11">
                  <c:v>4.0000000000000001E-3</c:v>
                </c:pt>
                <c:pt idx="12">
                  <c:v>-2.7E-2</c:v>
                </c:pt>
                <c:pt idx="13">
                  <c:v>4.8000000000000001E-2</c:v>
                </c:pt>
                <c:pt idx="14">
                  <c:v>9.9000000000000005E-2</c:v>
                </c:pt>
                <c:pt idx="15">
                  <c:v>-2E-3</c:v>
                </c:pt>
                <c:pt idx="16">
                  <c:v>1.0999999999999999E-2</c:v>
                </c:pt>
                <c:pt idx="17">
                  <c:v>0.216</c:v>
                </c:pt>
                <c:pt idx="18">
                  <c:v>0.13700000000000001</c:v>
                </c:pt>
                <c:pt idx="19">
                  <c:v>-0.12</c:v>
                </c:pt>
                <c:pt idx="20">
                  <c:v>6.8000000000000005E-2</c:v>
                </c:pt>
                <c:pt idx="21">
                  <c:v>0.26200000000000001</c:v>
                </c:pt>
                <c:pt idx="22">
                  <c:v>3.3000000000000002E-2</c:v>
                </c:pt>
                <c:pt idx="23">
                  <c:v>-0.10299999999999999</c:v>
                </c:pt>
                <c:pt idx="24">
                  <c:v>0.11799999999999999</c:v>
                </c:pt>
              </c:numCache>
            </c:numRef>
          </c:val>
          <c:extLst>
            <c:ext xmlns:c16="http://schemas.microsoft.com/office/drawing/2014/chart" uri="{C3380CC4-5D6E-409C-BE32-E72D297353CC}">
              <c16:uniqueId val="{00000024-09F7-4EEC-93BC-BB68BBC59631}"/>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chemeClr val="tx1"/>
            </a:solidFill>
          </a:ln>
        </c:spPr>
        <c:txPr>
          <a:bodyPr/>
          <a:lstStyle/>
          <a:p>
            <a:pPr>
              <a:defRPr sz="900" b="0" smtId="4294967295">
                <a:gradFill>
                  <a:gsLst>
                    <a:gs pos="0">
                      <a:schemeClr val="tx1">
                        <a:lumMod val="75000"/>
                        <a:lumOff val="25000"/>
                      </a:schemeClr>
                    </a:gs>
                    <a:gs pos="100000">
                      <a:schemeClr val="tx1">
                        <a:lumMod val="75000"/>
                        <a:lumOff val="25000"/>
                      </a:schemeClr>
                    </a:gs>
                  </a:gsLst>
                  <a:lin ang="5400000" scaled="1"/>
                </a:gradFill>
                <a:latin typeface="KoPub돋움체 Medium" panose="00000600000000000000" pitchFamily="2" charset="-127"/>
                <a:ea typeface="KoPub돋움체 Medium" panose="00000600000000000000" pitchFamily="2" charset="-127"/>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none"/>
        <c:minorTickMark val="none"/>
        <c:tickLblPos val="low"/>
        <c:spPr>
          <a:ln>
            <a:noFill/>
          </a:ln>
        </c:spPr>
        <c:txPr>
          <a:bodyPr/>
          <a:lstStyle/>
          <a:p>
            <a:pPr>
              <a:defRPr sz="900" b="0" smtId="4294967295">
                <a:gradFill>
                  <a:gsLst>
                    <a:gs pos="0">
                      <a:schemeClr val="tx1">
                        <a:lumMod val="75000"/>
                        <a:lumOff val="25000"/>
                      </a:schemeClr>
                    </a:gs>
                    <a:gs pos="100000">
                      <a:schemeClr val="tx1">
                        <a:lumMod val="75000"/>
                        <a:lumOff val="2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0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190.34</c:v>
                </c:pt>
                <c:pt idx="1">
                  <c:v>249.9</c:v>
                </c:pt>
                <c:pt idx="2">
                  <c:v>247.07</c:v>
                </c:pt>
                <c:pt idx="3">
                  <c:v>238.24</c:v>
                </c:pt>
                <c:pt idx="4">
                  <c:v>251.78</c:v>
                </c:pt>
                <c:pt idx="5">
                  <c:v>277.3</c:v>
                </c:pt>
                <c:pt idx="6">
                  <c:v>274.48</c:v>
                </c:pt>
                <c:pt idx="7">
                  <c:v>276.7</c:v>
                </c:pt>
                <c:pt idx="8">
                  <c:v>343.19</c:v>
                </c:pt>
                <c:pt idx="9">
                  <c:v>393.29</c:v>
                </c:pt>
                <c:pt idx="10">
                  <c:v>333.35</c:v>
                </c:pt>
                <c:pt idx="11">
                  <c:v>361.23</c:v>
                </c:pt>
                <c:pt idx="12">
                  <c:v>463</c:v>
                </c:pt>
                <c:pt idx="13">
                  <c:v>474.4</c:v>
                </c:pt>
                <c:pt idx="14">
                  <c:v>412.83</c:v>
                </c:pt>
                <c:pt idx="15">
                  <c:v>470.35</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chemeClr val="tx1"/>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0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65.22</c:v>
                </c:pt>
                <c:pt idx="1">
                  <c:v>77.38</c:v>
                </c:pt>
                <c:pt idx="2">
                  <c:v>78.78</c:v>
                </c:pt>
                <c:pt idx="3">
                  <c:v>81.7</c:v>
                </c:pt>
                <c:pt idx="4">
                  <c:v>85.93</c:v>
                </c:pt>
                <c:pt idx="5">
                  <c:v>91.63</c:v>
                </c:pt>
                <c:pt idx="6">
                  <c:v>90.75</c:v>
                </c:pt>
                <c:pt idx="7">
                  <c:v>91.5</c:v>
                </c:pt>
                <c:pt idx="8">
                  <c:v>102.21</c:v>
                </c:pt>
                <c:pt idx="9">
                  <c:v>109.3</c:v>
                </c:pt>
                <c:pt idx="10">
                  <c:v>106.54</c:v>
                </c:pt>
                <c:pt idx="11">
                  <c:v>118.41</c:v>
                </c:pt>
                <c:pt idx="12">
                  <c:v>154.84</c:v>
                </c:pt>
                <c:pt idx="13">
                  <c:v>176.58</c:v>
                </c:pt>
                <c:pt idx="14">
                  <c:v>173.41</c:v>
                </c:pt>
                <c:pt idx="15">
                  <c:v>185.26</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000" b="1" i="0"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000" b="1" i="0"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44.8</c:v>
                </c:pt>
                <c:pt idx="1">
                  <c:v>69.61</c:v>
                </c:pt>
                <c:pt idx="2">
                  <c:v>60.75</c:v>
                </c:pt>
                <c:pt idx="3">
                  <c:v>57</c:v>
                </c:pt>
                <c:pt idx="4">
                  <c:v>67.040000000000006</c:v>
                </c:pt>
                <c:pt idx="5">
                  <c:v>79.23</c:v>
                </c:pt>
                <c:pt idx="6">
                  <c:v>77.209999999999994</c:v>
                </c:pt>
                <c:pt idx="7">
                  <c:v>76.77</c:v>
                </c:pt>
                <c:pt idx="8">
                  <c:v>123.97</c:v>
                </c:pt>
                <c:pt idx="9">
                  <c:v>157.97</c:v>
                </c:pt>
                <c:pt idx="10">
                  <c:v>106.44</c:v>
                </c:pt>
                <c:pt idx="11">
                  <c:v>117.48</c:v>
                </c:pt>
                <c:pt idx="12">
                  <c:v>153.84</c:v>
                </c:pt>
                <c:pt idx="13">
                  <c:v>129.77000000000001</c:v>
                </c:pt>
                <c:pt idx="14">
                  <c:v>84.04</c:v>
                </c:pt>
                <c:pt idx="15">
                  <c:v>120.33</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0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48.33</c:v>
                </c:pt>
                <c:pt idx="1">
                  <c:v>60.63</c:v>
                </c:pt>
                <c:pt idx="2">
                  <c:v>65.2</c:v>
                </c:pt>
                <c:pt idx="3">
                  <c:v>60.24</c:v>
                </c:pt>
                <c:pt idx="4">
                  <c:v>58.69</c:v>
                </c:pt>
                <c:pt idx="5">
                  <c:v>62.07</c:v>
                </c:pt>
                <c:pt idx="6">
                  <c:v>61.3</c:v>
                </c:pt>
                <c:pt idx="7">
                  <c:v>60.59</c:v>
                </c:pt>
                <c:pt idx="8">
                  <c:v>63.93</c:v>
                </c:pt>
                <c:pt idx="9">
                  <c:v>67.23</c:v>
                </c:pt>
                <c:pt idx="10">
                  <c:v>66.44</c:v>
                </c:pt>
                <c:pt idx="11">
                  <c:v>69.680000000000007</c:v>
                </c:pt>
                <c:pt idx="12">
                  <c:v>80.22</c:v>
                </c:pt>
                <c:pt idx="13">
                  <c:v>79.069999999999993</c:v>
                </c:pt>
                <c:pt idx="14">
                  <c:v>71.47</c:v>
                </c:pt>
                <c:pt idx="15">
                  <c:v>75.86</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0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0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17.04</c:v>
                </c:pt>
                <c:pt idx="1">
                  <c:v>21.7</c:v>
                </c:pt>
                <c:pt idx="2">
                  <c:v>23.09</c:v>
                </c:pt>
                <c:pt idx="3">
                  <c:v>26.2</c:v>
                </c:pt>
                <c:pt idx="4">
                  <c:v>27.57</c:v>
                </c:pt>
                <c:pt idx="5">
                  <c:v>29.87</c:v>
                </c:pt>
                <c:pt idx="6">
                  <c:v>33.26</c:v>
                </c:pt>
                <c:pt idx="7">
                  <c:v>31.99</c:v>
                </c:pt>
                <c:pt idx="8">
                  <c:v>34.81</c:v>
                </c:pt>
                <c:pt idx="9">
                  <c:v>38.03</c:v>
                </c:pt>
                <c:pt idx="10">
                  <c:v>41.56</c:v>
                </c:pt>
                <c:pt idx="11">
                  <c:v>40.4</c:v>
                </c:pt>
                <c:pt idx="12">
                  <c:v>43.4</c:v>
                </c:pt>
                <c:pt idx="13">
                  <c:v>43.91</c:v>
                </c:pt>
                <c:pt idx="14">
                  <c:v>45.95</c:v>
                </c:pt>
                <c:pt idx="15">
                  <c:v>45.88</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402A-47F1-909B-EE25B43E1958}"/>
                </c:ext>
              </c:extLst>
            </c:dLbl>
            <c:dLbl>
              <c:idx val="1"/>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402A-47F1-909B-EE25B43E1958}"/>
                </c:ext>
              </c:extLst>
            </c:dLbl>
            <c:dLbl>
              <c:idx val="2"/>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402A-47F1-909B-EE25B43E1958}"/>
                </c:ext>
              </c:extLst>
            </c:dLbl>
            <c:dLbl>
              <c:idx val="3"/>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402A-47F1-909B-EE25B43E1958}"/>
                </c:ext>
              </c:extLst>
            </c:dLbl>
            <c:dLbl>
              <c:idx val="4"/>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402A-47F1-909B-EE25B43E1958}"/>
                </c:ext>
              </c:extLst>
            </c:dLbl>
            <c:dLbl>
              <c:idx val="5"/>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402A-47F1-909B-EE25B43E1958}"/>
                </c:ext>
              </c:extLst>
            </c:dLbl>
            <c:dLbl>
              <c:idx val="6"/>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402A-47F1-909B-EE25B43E1958}"/>
                </c:ext>
              </c:extLst>
            </c:dLbl>
            <c:dLbl>
              <c:idx val="7"/>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402A-47F1-909B-EE25B43E1958}"/>
                </c:ext>
              </c:extLst>
            </c:dLbl>
            <c:dLbl>
              <c:idx val="8"/>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402A-47F1-909B-EE25B43E1958}"/>
                </c:ext>
              </c:extLst>
            </c:dLbl>
            <c:dLbl>
              <c:idx val="9"/>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402A-47F1-909B-EE25B43E1958}"/>
                </c:ext>
              </c:extLst>
            </c:dLbl>
            <c:dLbl>
              <c:idx val="10"/>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402A-47F1-909B-EE25B43E1958}"/>
                </c:ext>
              </c:extLst>
            </c:dLbl>
            <c:dLbl>
              <c:idx val="11"/>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402A-47F1-909B-EE25B43E1958}"/>
                </c:ext>
              </c:extLst>
            </c:dLbl>
            <c:dLbl>
              <c:idx val="12"/>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402A-47F1-909B-EE25B43E1958}"/>
                </c:ext>
              </c:extLst>
            </c:dLbl>
            <c:dLbl>
              <c:idx val="13"/>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402A-47F1-909B-EE25B43E1958}"/>
                </c:ext>
              </c:extLst>
            </c:dLbl>
            <c:dLbl>
              <c:idx val="14"/>
              <c:numFmt formatCode="#,##0.0_);[Red]\(#,##0.0\)" sourceLinked="0"/>
              <c:spPr/>
              <c:txPr>
                <a:bodyPr/>
                <a:lstStyle/>
                <a:p>
                  <a:pPr>
                    <a:defRPr sz="11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402A-47F1-909B-EE25B43E1958}"/>
                </c:ext>
              </c:extLst>
            </c:dLbl>
            <c:numFmt formatCode="#,##0.0_);[Red]\(#,##0.0\)" sourceLinked="0"/>
            <c:spPr>
              <a:noFill/>
              <a:ln>
                <a:noFill/>
              </a:ln>
              <a:effectLst/>
            </c:spPr>
            <c:txPr>
              <a:bodyPr/>
              <a:lstStyle/>
              <a:p>
                <a:pPr>
                  <a:defRPr sz="11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Sheet1!$A$2:$A$17</c:f>
              <c:strCache>
                <c:ptCount val="16"/>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2023(E)</c:v>
                </c:pt>
                <c:pt idx="15">
                  <c:v>2024(E)</c:v>
                </c:pt>
              </c:strCache>
            </c:strRef>
          </c:cat>
          <c:val>
            <c:numRef>
              <c:f>Sheet1!$B$2:$B$17</c:f>
              <c:numCache>
                <c:formatCode>General</c:formatCode>
                <c:ptCount val="16"/>
                <c:pt idx="0">
                  <c:v>14.17</c:v>
                </c:pt>
                <c:pt idx="1">
                  <c:v>19.8</c:v>
                </c:pt>
                <c:pt idx="2">
                  <c:v>21.39</c:v>
                </c:pt>
                <c:pt idx="3">
                  <c:v>19.14</c:v>
                </c:pt>
                <c:pt idx="4">
                  <c:v>18.2</c:v>
                </c:pt>
                <c:pt idx="5">
                  <c:v>20.170000000000002</c:v>
                </c:pt>
                <c:pt idx="6">
                  <c:v>18.61</c:v>
                </c:pt>
                <c:pt idx="7">
                  <c:v>19.420000000000002</c:v>
                </c:pt>
                <c:pt idx="8">
                  <c:v>21.65</c:v>
                </c:pt>
                <c:pt idx="9">
                  <c:v>24.1</c:v>
                </c:pt>
                <c:pt idx="10">
                  <c:v>23.88</c:v>
                </c:pt>
                <c:pt idx="11">
                  <c:v>23.8</c:v>
                </c:pt>
                <c:pt idx="12">
                  <c:v>30.34</c:v>
                </c:pt>
                <c:pt idx="13">
                  <c:v>33.99</c:v>
                </c:pt>
                <c:pt idx="14">
                  <c:v>35.9</c:v>
                </c:pt>
                <c:pt idx="15">
                  <c:v>38.19</c:v>
                </c:pt>
              </c:numCache>
            </c:numRef>
          </c:val>
          <c:extLst>
            <c:ext xmlns:c16="http://schemas.microsoft.com/office/drawing/2014/chart" uri="{C3380CC4-5D6E-409C-BE32-E72D297353CC}">
              <c16:uniqueId val="{0000000F-402A-47F1-909B-EE25B43E195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10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1" y="3"/>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11/8/2023</a:t>
            </a:fld>
            <a:endParaRPr lang="en-US" dirty="0"/>
          </a:p>
        </p:txBody>
      </p:sp>
      <p:sp>
        <p:nvSpPr>
          <p:cNvPr id="4" name="Footer Placeholder 3"/>
          <p:cNvSpPr>
            <a:spLocks noGrp="1"/>
          </p:cNvSpPr>
          <p:nvPr>
            <p:ph type="ftr" sz="quarter" idx="2"/>
          </p:nvPr>
        </p:nvSpPr>
        <p:spPr>
          <a:xfrm>
            <a:off x="2" y="9377138"/>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1" y="9377138"/>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2"/>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8/11/2023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7352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ko-KR" altLang="en-US" dirty="0"/>
          </a:p>
        </p:txBody>
      </p:sp>
    </p:spTree>
    <p:extLst>
      <p:ext uri="{BB962C8B-B14F-4D97-AF65-F5344CB8AC3E}">
        <p14:creationId xmlns:p14="http://schemas.microsoft.com/office/powerpoint/2010/main" val="183047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7388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kpmg.com/socialmedia"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hyperlink" Target="https://home.kpmg/kr/ko/home.html" TargetMode="Externa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kpmg.com/socialmedia"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home.kpmg/kr/ko/home.html" TargetMode="Externa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4519081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614462179"/>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2425729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49"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1821643082"/>
      </p:ext>
    </p:extLst>
  </p:cSld>
  <p:clrMapOvr>
    <a:masterClrMapping/>
  </p:clrMapOvr>
  <p:extLst>
    <p:ext uri="{DCECCB84-F9BA-43D5-87BE-67443E8EF086}">
      <p15:sldGuideLst xmlns:p15="http://schemas.microsoft.com/office/powerpoint/2012/main">
        <p15:guide id="1" orient="horz" pos="3680">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guide id="11" orient="horz" pos="377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2796"/>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681722520"/>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78316"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251316831"/>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Business Contacts1">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a:stretch>
            <a:fillRect/>
          </a:stretch>
        </p:blipFill>
        <p:spPr>
          <a:xfrm>
            <a:off x="812846" y="442914"/>
            <a:ext cx="1437787" cy="324000"/>
          </a:xfrm>
          <a:prstGeom prst="rect">
            <a:avLst/>
          </a:prstGeom>
        </p:spPr>
      </p:pic>
      <p:grpSp>
        <p:nvGrpSpPr>
          <p:cNvPr id="2" name="그룹 1">
            <a:extLst>
              <a:ext uri="{FF2B5EF4-FFF2-40B4-BE49-F238E27FC236}">
                <a16:creationId xmlns:a16="http://schemas.microsoft.com/office/drawing/2014/main" id="{983C257B-2AE4-B424-ECD7-3C909FA7D6C9}"/>
              </a:ext>
            </a:extLst>
          </p:cNvPr>
          <p:cNvGrpSpPr/>
          <p:nvPr userDrawn="1"/>
        </p:nvGrpSpPr>
        <p:grpSpPr>
          <a:xfrm>
            <a:off x="812846" y="4716850"/>
            <a:ext cx="1914520" cy="714614"/>
            <a:chOff x="981266" y="4674320"/>
            <a:chExt cx="1914520" cy="714614"/>
          </a:xfrm>
        </p:grpSpPr>
        <p:sp>
          <p:nvSpPr>
            <p:cNvPr id="3" name="Rectangle 11">
              <a:hlinkClick r:id="rId3"/>
              <a:extLst>
                <a:ext uri="{FF2B5EF4-FFF2-40B4-BE49-F238E27FC236}">
                  <a16:creationId xmlns:a16="http://schemas.microsoft.com/office/drawing/2014/main" id="{66D19EAB-5C2F-8BCC-AEB1-D123873F81E2}"/>
                </a:ext>
              </a:extLst>
            </p:cNvPr>
            <p:cNvSpPr>
              <a:spLocks noChangeArrowheads="1"/>
            </p:cNvSpPr>
            <p:nvPr/>
          </p:nvSpPr>
          <p:spPr bwMode="auto">
            <a:xfrm>
              <a:off x="998070" y="4674320"/>
              <a:ext cx="1871648" cy="184666"/>
            </a:xfrm>
            <a:prstGeom prst="rect">
              <a:avLst/>
            </a:prstGeom>
            <a:noFill/>
            <a:ln w="9525">
              <a:noFill/>
              <a:miter lim="800000"/>
              <a:headEnd/>
              <a:tailEnd/>
            </a:ln>
            <a:effectLst/>
          </p:spPr>
          <p:txBody>
            <a:bodyPr wrap="square" lIns="0" tIns="0" rIns="0" bIns="0" anchor="ctr">
              <a:spAutoFit/>
            </a:bodyPr>
            <a:lstStyle/>
            <a:p>
              <a:pPr defTabSz="977819" latinLnBrk="0">
                <a:defRPr/>
              </a:pPr>
              <a:r>
                <a:rPr lang="en-GB" sz="1200" b="1" dirty="0">
                  <a:ln>
                    <a:solidFill>
                      <a:prstClr val="white">
                        <a:lumMod val="75000"/>
                        <a:alpha val="0"/>
                      </a:prstClr>
                    </a:solidFill>
                  </a:ln>
                  <a:solidFill>
                    <a:srgbClr val="00338D"/>
                  </a:solidFill>
                  <a:latin typeface="Arial" panose="020B0604020202020204" pitchFamily="34" charset="0"/>
                  <a:cs typeface="Arial" panose="020B0604020202020204" pitchFamily="34" charset="0"/>
                </a:rPr>
                <a:t>home.kpmg/kr</a:t>
              </a:r>
            </a:p>
          </p:txBody>
        </p:sp>
        <p:pic>
          <p:nvPicPr>
            <p:cNvPr id="4" name="그림 3" descr="로고, 상징, 레드, 카민이(가) 표시된 사진&#10;&#10;자동 생성된 설명">
              <a:extLst>
                <a:ext uri="{FF2B5EF4-FFF2-40B4-BE49-F238E27FC236}">
                  <a16:creationId xmlns:a16="http://schemas.microsoft.com/office/drawing/2014/main" id="{F1B89C31-2387-F4CF-9DAE-D4A302BCA641}"/>
                </a:ext>
              </a:extLst>
            </p:cNvPr>
            <p:cNvPicPr>
              <a:picLocks noChangeAspect="1"/>
            </p:cNvPicPr>
            <p:nvPr/>
          </p:nvPicPr>
          <p:blipFill>
            <a:blip r:embed="rId4"/>
            <a:stretch>
              <a:fillRect/>
            </a:stretch>
          </p:blipFill>
          <p:spPr>
            <a:xfrm>
              <a:off x="981266" y="4952961"/>
              <a:ext cx="445451" cy="435973"/>
            </a:xfrm>
            <a:prstGeom prst="rect">
              <a:avLst/>
            </a:prstGeom>
          </p:spPr>
        </p:pic>
        <p:pic>
          <p:nvPicPr>
            <p:cNvPr id="5" name="그림 4" descr="로고, 상징, 그래픽, 일렉트릭 블루이(가) 표시된 사진&#10;&#10;자동 생성된 설명">
              <a:extLst>
                <a:ext uri="{FF2B5EF4-FFF2-40B4-BE49-F238E27FC236}">
                  <a16:creationId xmlns:a16="http://schemas.microsoft.com/office/drawing/2014/main" id="{D352D238-749E-AD17-83A8-873EC349E52F}"/>
                </a:ext>
              </a:extLst>
            </p:cNvPr>
            <p:cNvPicPr>
              <a:picLocks noChangeAspect="1"/>
            </p:cNvPicPr>
            <p:nvPr/>
          </p:nvPicPr>
          <p:blipFill>
            <a:blip r:embed="rId5"/>
            <a:stretch>
              <a:fillRect/>
            </a:stretch>
          </p:blipFill>
          <p:spPr>
            <a:xfrm>
              <a:off x="1470982" y="4952961"/>
              <a:ext cx="445451" cy="435973"/>
            </a:xfrm>
            <a:prstGeom prst="rect">
              <a:avLst/>
            </a:prstGeom>
          </p:spPr>
        </p:pic>
        <p:pic>
          <p:nvPicPr>
            <p:cNvPr id="6" name="그림 5" descr="스크린샷, 폰트, 일렉트릭 블루, 그래픽이(가) 표시된 사진&#10;&#10;자동 생성된 설명">
              <a:extLst>
                <a:ext uri="{FF2B5EF4-FFF2-40B4-BE49-F238E27FC236}">
                  <a16:creationId xmlns:a16="http://schemas.microsoft.com/office/drawing/2014/main" id="{1CB8DFF4-6309-CC24-49D0-20A79549B146}"/>
                </a:ext>
              </a:extLst>
            </p:cNvPr>
            <p:cNvPicPr>
              <a:picLocks noChangeAspect="1"/>
            </p:cNvPicPr>
            <p:nvPr/>
          </p:nvPicPr>
          <p:blipFill>
            <a:blip r:embed="rId6"/>
            <a:stretch>
              <a:fillRect/>
            </a:stretch>
          </p:blipFill>
          <p:spPr>
            <a:xfrm>
              <a:off x="1960615" y="4952961"/>
              <a:ext cx="445451" cy="435973"/>
            </a:xfrm>
            <a:prstGeom prst="rect">
              <a:avLst/>
            </a:prstGeom>
          </p:spPr>
        </p:pic>
        <p:pic>
          <p:nvPicPr>
            <p:cNvPr id="7" name="그림 6" descr="폰트, 일렉트릭 블루, 텍스트, 스크린샷이(가) 표시된 사진&#10;&#10;자동 생성된 설명">
              <a:extLst>
                <a:ext uri="{FF2B5EF4-FFF2-40B4-BE49-F238E27FC236}">
                  <a16:creationId xmlns:a16="http://schemas.microsoft.com/office/drawing/2014/main" id="{D8B9E327-0D86-4114-FEB3-D312DA332D11}"/>
                </a:ext>
              </a:extLst>
            </p:cNvPr>
            <p:cNvPicPr>
              <a:picLocks noChangeAspect="1"/>
            </p:cNvPicPr>
            <p:nvPr/>
          </p:nvPicPr>
          <p:blipFill>
            <a:blip r:embed="rId7"/>
            <a:stretch>
              <a:fillRect/>
            </a:stretch>
          </p:blipFill>
          <p:spPr>
            <a:xfrm>
              <a:off x="2450335" y="4952961"/>
              <a:ext cx="445451" cy="435973"/>
            </a:xfrm>
            <a:prstGeom prst="rect">
              <a:avLst/>
            </a:prstGeom>
          </p:spPr>
        </p:pic>
      </p:grpSp>
    </p:spTree>
    <p:extLst>
      <p:ext uri="{BB962C8B-B14F-4D97-AF65-F5344CB8AC3E}">
        <p14:creationId xmlns:p14="http://schemas.microsoft.com/office/powerpoint/2010/main" val="157172213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285063344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76764235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2314586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27470736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8962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3934367331"/>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243017"/>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2724214461"/>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90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0AB4A22-7A97-0F05-247F-EE1119D3636A}"/>
              </a:ext>
            </a:extLst>
          </p:cNvPr>
          <p:cNvGrpSpPr/>
          <p:nvPr userDrawn="1"/>
        </p:nvGrpSpPr>
        <p:grpSpPr>
          <a:xfrm>
            <a:off x="806286" y="5154465"/>
            <a:ext cx="1641639" cy="373833"/>
            <a:chOff x="1022256" y="4427269"/>
            <a:chExt cx="1914520" cy="435973"/>
          </a:xfrm>
        </p:grpSpPr>
        <p:pic>
          <p:nvPicPr>
            <p:cNvPr id="10" name="그림 9" descr="로고, 상징, 레드, 카민이(가) 표시된 사진&#10;&#10;자동 생성된 설명">
              <a:extLst>
                <a:ext uri="{FF2B5EF4-FFF2-40B4-BE49-F238E27FC236}">
                  <a16:creationId xmlns:a16="http://schemas.microsoft.com/office/drawing/2014/main" id="{74B41A78-12F2-38FB-EAE7-C3ADEDCB6413}"/>
                </a:ext>
              </a:extLst>
            </p:cNvPr>
            <p:cNvPicPr>
              <a:picLocks noChangeAspect="1"/>
            </p:cNvPicPr>
            <p:nvPr userDrawn="1"/>
          </p:nvPicPr>
          <p:blipFill>
            <a:blip r:embed="rId2"/>
            <a:stretch>
              <a:fillRect/>
            </a:stretch>
          </p:blipFill>
          <p:spPr>
            <a:xfrm>
              <a:off x="1022256" y="4427269"/>
              <a:ext cx="445451" cy="435973"/>
            </a:xfrm>
            <a:prstGeom prst="rect">
              <a:avLst/>
            </a:prstGeom>
          </p:spPr>
        </p:pic>
        <p:pic>
          <p:nvPicPr>
            <p:cNvPr id="11" name="그림 10" descr="로고, 상징, 그래픽, 일렉트릭 블루이(가) 표시된 사진&#10;&#10;자동 생성된 설명">
              <a:extLst>
                <a:ext uri="{FF2B5EF4-FFF2-40B4-BE49-F238E27FC236}">
                  <a16:creationId xmlns:a16="http://schemas.microsoft.com/office/drawing/2014/main" id="{06591D27-5EC9-0F6D-0213-8275D4DD44CE}"/>
                </a:ext>
              </a:extLst>
            </p:cNvPr>
            <p:cNvPicPr>
              <a:picLocks noChangeAspect="1"/>
            </p:cNvPicPr>
            <p:nvPr userDrawn="1"/>
          </p:nvPicPr>
          <p:blipFill>
            <a:blip r:embed="rId3"/>
            <a:stretch>
              <a:fillRect/>
            </a:stretch>
          </p:blipFill>
          <p:spPr>
            <a:xfrm>
              <a:off x="1511972" y="4427269"/>
              <a:ext cx="445451" cy="435973"/>
            </a:xfrm>
            <a:prstGeom prst="rect">
              <a:avLst/>
            </a:prstGeom>
          </p:spPr>
        </p:pic>
        <p:pic>
          <p:nvPicPr>
            <p:cNvPr id="13" name="그림 12" descr="스크린샷, 폰트, 일렉트릭 블루, 그래픽이(가) 표시된 사진&#10;&#10;자동 생성된 설명">
              <a:extLst>
                <a:ext uri="{FF2B5EF4-FFF2-40B4-BE49-F238E27FC236}">
                  <a16:creationId xmlns:a16="http://schemas.microsoft.com/office/drawing/2014/main" id="{E2477BE4-5F51-F367-403C-65B97694DA1D}"/>
                </a:ext>
              </a:extLst>
            </p:cNvPr>
            <p:cNvPicPr>
              <a:picLocks noChangeAspect="1"/>
            </p:cNvPicPr>
            <p:nvPr userDrawn="1"/>
          </p:nvPicPr>
          <p:blipFill>
            <a:blip r:embed="rId4"/>
            <a:stretch>
              <a:fillRect/>
            </a:stretch>
          </p:blipFill>
          <p:spPr>
            <a:xfrm>
              <a:off x="2001605" y="4427269"/>
              <a:ext cx="445451" cy="435973"/>
            </a:xfrm>
            <a:prstGeom prst="rect">
              <a:avLst/>
            </a:prstGeom>
          </p:spPr>
        </p:pic>
        <p:pic>
          <p:nvPicPr>
            <p:cNvPr id="14" name="그림 13" descr="폰트, 일렉트릭 블루, 텍스트, 스크린샷이(가) 표시된 사진&#10;&#10;자동 생성된 설명">
              <a:extLst>
                <a:ext uri="{FF2B5EF4-FFF2-40B4-BE49-F238E27FC236}">
                  <a16:creationId xmlns:a16="http://schemas.microsoft.com/office/drawing/2014/main" id="{4C1EB9AA-6B97-856D-8C27-8056B47237FE}"/>
                </a:ext>
              </a:extLst>
            </p:cNvPr>
            <p:cNvPicPr>
              <a:picLocks noChangeAspect="1"/>
            </p:cNvPicPr>
            <p:nvPr userDrawn="1"/>
          </p:nvPicPr>
          <p:blipFill>
            <a:blip r:embed="rId5"/>
            <a:stretch>
              <a:fillRect/>
            </a:stretch>
          </p:blipFill>
          <p:spPr>
            <a:xfrm>
              <a:off x="2491325" y="4427269"/>
              <a:ext cx="445451" cy="435973"/>
            </a:xfrm>
            <a:prstGeom prst="rect">
              <a:avLst/>
            </a:prstGeom>
          </p:spPr>
        </p:pic>
      </p:grpSp>
      <p:sp>
        <p:nvSpPr>
          <p:cNvPr id="8" name="Rectangle 11">
            <a:hlinkClick r:id="rId6"/>
            <a:extLst>
              <a:ext uri="{FF2B5EF4-FFF2-40B4-BE49-F238E27FC236}">
                <a16:creationId xmlns:a16="http://schemas.microsoft.com/office/drawing/2014/main" id="{625DE757-6836-46D9-8EB6-0611BF6E9EB6}"/>
              </a:ext>
            </a:extLst>
          </p:cNvPr>
          <p:cNvSpPr>
            <a:spLocks noChangeArrowheads="1"/>
          </p:cNvSpPr>
          <p:nvPr userDrawn="1"/>
        </p:nvSpPr>
        <p:spPr bwMode="auto">
          <a:xfrm>
            <a:off x="814388" y="4886702"/>
            <a:ext cx="1898317" cy="169277"/>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7"/>
          <a:stretch>
            <a:fillRect/>
          </a:stretch>
        </p:blipFill>
        <p:spPr>
          <a:xfrm>
            <a:off x="812846" y="442914"/>
            <a:ext cx="1437787" cy="324000"/>
          </a:xfrm>
          <a:prstGeom prst="rect">
            <a:avLst/>
          </a:prstGeom>
        </p:spPr>
      </p:pic>
    </p:spTree>
    <p:extLst>
      <p:ext uri="{BB962C8B-B14F-4D97-AF65-F5344CB8AC3E}">
        <p14:creationId xmlns:p14="http://schemas.microsoft.com/office/powerpoint/2010/main" val="4015028738"/>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64492238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42141505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78764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49"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732794174"/>
      </p:ext>
    </p:extLst>
  </p:cSld>
  <p:clrMapOvr>
    <a:masterClrMapping/>
  </p:clrMapOvr>
  <p:extLst>
    <p:ext uri="{DCECCB84-F9BA-43D5-87BE-67443E8EF086}">
      <p15:sldGuideLst xmlns:p15="http://schemas.microsoft.com/office/powerpoint/2012/main">
        <p15:guide id="1" orient="horz" pos="3680">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guide id="11" orient="horz" pos="377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308489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763039"/>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186497774"/>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78316"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2730361409"/>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Business Contacts1">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a:stretch>
            <a:fillRect/>
          </a:stretch>
        </p:blipFill>
        <p:spPr>
          <a:xfrm>
            <a:off x="812846" y="442914"/>
            <a:ext cx="1437787" cy="324000"/>
          </a:xfrm>
          <a:prstGeom prst="rect">
            <a:avLst/>
          </a:prstGeom>
        </p:spPr>
      </p:pic>
      <p:grpSp>
        <p:nvGrpSpPr>
          <p:cNvPr id="2" name="그룹 1">
            <a:extLst>
              <a:ext uri="{FF2B5EF4-FFF2-40B4-BE49-F238E27FC236}">
                <a16:creationId xmlns:a16="http://schemas.microsoft.com/office/drawing/2014/main" id="{983C257B-2AE4-B424-ECD7-3C909FA7D6C9}"/>
              </a:ext>
            </a:extLst>
          </p:cNvPr>
          <p:cNvGrpSpPr/>
          <p:nvPr userDrawn="1"/>
        </p:nvGrpSpPr>
        <p:grpSpPr>
          <a:xfrm>
            <a:off x="812846" y="4716850"/>
            <a:ext cx="1914520" cy="714614"/>
            <a:chOff x="981266" y="4674320"/>
            <a:chExt cx="1914520" cy="714614"/>
          </a:xfrm>
        </p:grpSpPr>
        <p:sp>
          <p:nvSpPr>
            <p:cNvPr id="3" name="Rectangle 11">
              <a:hlinkClick r:id="rId3"/>
              <a:extLst>
                <a:ext uri="{FF2B5EF4-FFF2-40B4-BE49-F238E27FC236}">
                  <a16:creationId xmlns:a16="http://schemas.microsoft.com/office/drawing/2014/main" id="{66D19EAB-5C2F-8BCC-AEB1-D123873F81E2}"/>
                </a:ext>
              </a:extLst>
            </p:cNvPr>
            <p:cNvSpPr>
              <a:spLocks noChangeArrowheads="1"/>
            </p:cNvSpPr>
            <p:nvPr/>
          </p:nvSpPr>
          <p:spPr bwMode="auto">
            <a:xfrm>
              <a:off x="998070" y="4674320"/>
              <a:ext cx="1871648" cy="184666"/>
            </a:xfrm>
            <a:prstGeom prst="rect">
              <a:avLst/>
            </a:prstGeom>
            <a:noFill/>
            <a:ln w="9525">
              <a:noFill/>
              <a:miter lim="800000"/>
              <a:headEnd/>
              <a:tailEnd/>
            </a:ln>
            <a:effectLst/>
          </p:spPr>
          <p:txBody>
            <a:bodyPr wrap="square" lIns="0" tIns="0" rIns="0" bIns="0" anchor="ctr">
              <a:spAutoFit/>
            </a:bodyPr>
            <a:lstStyle/>
            <a:p>
              <a:pPr defTabSz="977819" latinLnBrk="0">
                <a:defRPr/>
              </a:pPr>
              <a:r>
                <a:rPr lang="en-GB" sz="1200" b="1" dirty="0">
                  <a:ln>
                    <a:solidFill>
                      <a:prstClr val="white">
                        <a:lumMod val="75000"/>
                        <a:alpha val="0"/>
                      </a:prstClr>
                    </a:solidFill>
                  </a:ln>
                  <a:solidFill>
                    <a:srgbClr val="00338D"/>
                  </a:solidFill>
                  <a:latin typeface="Arial" panose="020B0604020202020204" pitchFamily="34" charset="0"/>
                  <a:cs typeface="Arial" panose="020B0604020202020204" pitchFamily="34" charset="0"/>
                </a:rPr>
                <a:t>home.kpmg/kr</a:t>
              </a:r>
            </a:p>
          </p:txBody>
        </p:sp>
        <p:pic>
          <p:nvPicPr>
            <p:cNvPr id="4" name="그림 3" descr="로고, 상징, 레드, 카민이(가) 표시된 사진&#10;&#10;자동 생성된 설명">
              <a:extLst>
                <a:ext uri="{FF2B5EF4-FFF2-40B4-BE49-F238E27FC236}">
                  <a16:creationId xmlns:a16="http://schemas.microsoft.com/office/drawing/2014/main" id="{F1B89C31-2387-F4CF-9DAE-D4A302BCA641}"/>
                </a:ext>
              </a:extLst>
            </p:cNvPr>
            <p:cNvPicPr>
              <a:picLocks noChangeAspect="1"/>
            </p:cNvPicPr>
            <p:nvPr/>
          </p:nvPicPr>
          <p:blipFill>
            <a:blip r:embed="rId4"/>
            <a:stretch>
              <a:fillRect/>
            </a:stretch>
          </p:blipFill>
          <p:spPr>
            <a:xfrm>
              <a:off x="981266" y="4952961"/>
              <a:ext cx="445451" cy="435973"/>
            </a:xfrm>
            <a:prstGeom prst="rect">
              <a:avLst/>
            </a:prstGeom>
          </p:spPr>
        </p:pic>
        <p:pic>
          <p:nvPicPr>
            <p:cNvPr id="5" name="그림 4" descr="로고, 상징, 그래픽, 일렉트릭 블루이(가) 표시된 사진&#10;&#10;자동 생성된 설명">
              <a:extLst>
                <a:ext uri="{FF2B5EF4-FFF2-40B4-BE49-F238E27FC236}">
                  <a16:creationId xmlns:a16="http://schemas.microsoft.com/office/drawing/2014/main" id="{D352D238-749E-AD17-83A8-873EC349E52F}"/>
                </a:ext>
              </a:extLst>
            </p:cNvPr>
            <p:cNvPicPr>
              <a:picLocks noChangeAspect="1"/>
            </p:cNvPicPr>
            <p:nvPr/>
          </p:nvPicPr>
          <p:blipFill>
            <a:blip r:embed="rId5"/>
            <a:stretch>
              <a:fillRect/>
            </a:stretch>
          </p:blipFill>
          <p:spPr>
            <a:xfrm>
              <a:off x="1470982" y="4952961"/>
              <a:ext cx="445451" cy="435973"/>
            </a:xfrm>
            <a:prstGeom prst="rect">
              <a:avLst/>
            </a:prstGeom>
          </p:spPr>
        </p:pic>
        <p:pic>
          <p:nvPicPr>
            <p:cNvPr id="6" name="그림 5" descr="스크린샷, 폰트, 일렉트릭 블루, 그래픽이(가) 표시된 사진&#10;&#10;자동 생성된 설명">
              <a:extLst>
                <a:ext uri="{FF2B5EF4-FFF2-40B4-BE49-F238E27FC236}">
                  <a16:creationId xmlns:a16="http://schemas.microsoft.com/office/drawing/2014/main" id="{1CB8DFF4-6309-CC24-49D0-20A79549B146}"/>
                </a:ext>
              </a:extLst>
            </p:cNvPr>
            <p:cNvPicPr>
              <a:picLocks noChangeAspect="1"/>
            </p:cNvPicPr>
            <p:nvPr/>
          </p:nvPicPr>
          <p:blipFill>
            <a:blip r:embed="rId6"/>
            <a:stretch>
              <a:fillRect/>
            </a:stretch>
          </p:blipFill>
          <p:spPr>
            <a:xfrm>
              <a:off x="1960615" y="4952961"/>
              <a:ext cx="445451" cy="435973"/>
            </a:xfrm>
            <a:prstGeom prst="rect">
              <a:avLst/>
            </a:prstGeom>
          </p:spPr>
        </p:pic>
        <p:pic>
          <p:nvPicPr>
            <p:cNvPr id="7" name="그림 6" descr="폰트, 일렉트릭 블루, 텍스트, 스크린샷이(가) 표시된 사진&#10;&#10;자동 생성된 설명">
              <a:extLst>
                <a:ext uri="{FF2B5EF4-FFF2-40B4-BE49-F238E27FC236}">
                  <a16:creationId xmlns:a16="http://schemas.microsoft.com/office/drawing/2014/main" id="{D8B9E327-0D86-4114-FEB3-D312DA332D11}"/>
                </a:ext>
              </a:extLst>
            </p:cNvPr>
            <p:cNvPicPr>
              <a:picLocks noChangeAspect="1"/>
            </p:cNvPicPr>
            <p:nvPr/>
          </p:nvPicPr>
          <p:blipFill>
            <a:blip r:embed="rId7"/>
            <a:stretch>
              <a:fillRect/>
            </a:stretch>
          </p:blipFill>
          <p:spPr>
            <a:xfrm>
              <a:off x="2450335" y="4952961"/>
              <a:ext cx="445451" cy="435973"/>
            </a:xfrm>
            <a:prstGeom prst="rect">
              <a:avLst/>
            </a:prstGeom>
          </p:spPr>
        </p:pic>
      </p:grpSp>
    </p:spTree>
    <p:extLst>
      <p:ext uri="{BB962C8B-B14F-4D97-AF65-F5344CB8AC3E}">
        <p14:creationId xmlns:p14="http://schemas.microsoft.com/office/powerpoint/2010/main" val="630984030"/>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989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3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0AB4A22-7A97-0F05-247F-EE1119D3636A}"/>
              </a:ext>
            </a:extLst>
          </p:cNvPr>
          <p:cNvGrpSpPr/>
          <p:nvPr userDrawn="1"/>
        </p:nvGrpSpPr>
        <p:grpSpPr>
          <a:xfrm>
            <a:off x="806286" y="5154465"/>
            <a:ext cx="1641639" cy="373833"/>
            <a:chOff x="1022256" y="4427269"/>
            <a:chExt cx="1914520" cy="435973"/>
          </a:xfrm>
        </p:grpSpPr>
        <p:pic>
          <p:nvPicPr>
            <p:cNvPr id="10" name="그림 9" descr="로고, 상징, 레드, 카민이(가) 표시된 사진&#10;&#10;자동 생성된 설명">
              <a:extLst>
                <a:ext uri="{FF2B5EF4-FFF2-40B4-BE49-F238E27FC236}">
                  <a16:creationId xmlns:a16="http://schemas.microsoft.com/office/drawing/2014/main" id="{74B41A78-12F2-38FB-EAE7-C3ADEDCB6413}"/>
                </a:ext>
              </a:extLst>
            </p:cNvPr>
            <p:cNvPicPr>
              <a:picLocks noChangeAspect="1"/>
            </p:cNvPicPr>
            <p:nvPr userDrawn="1"/>
          </p:nvPicPr>
          <p:blipFill>
            <a:blip r:embed="rId2"/>
            <a:stretch>
              <a:fillRect/>
            </a:stretch>
          </p:blipFill>
          <p:spPr>
            <a:xfrm>
              <a:off x="1022256" y="4427269"/>
              <a:ext cx="445451" cy="435973"/>
            </a:xfrm>
            <a:prstGeom prst="rect">
              <a:avLst/>
            </a:prstGeom>
          </p:spPr>
        </p:pic>
        <p:pic>
          <p:nvPicPr>
            <p:cNvPr id="11" name="그림 10" descr="로고, 상징, 그래픽, 일렉트릭 블루이(가) 표시된 사진&#10;&#10;자동 생성된 설명">
              <a:extLst>
                <a:ext uri="{FF2B5EF4-FFF2-40B4-BE49-F238E27FC236}">
                  <a16:creationId xmlns:a16="http://schemas.microsoft.com/office/drawing/2014/main" id="{06591D27-5EC9-0F6D-0213-8275D4DD44CE}"/>
                </a:ext>
              </a:extLst>
            </p:cNvPr>
            <p:cNvPicPr>
              <a:picLocks noChangeAspect="1"/>
            </p:cNvPicPr>
            <p:nvPr userDrawn="1"/>
          </p:nvPicPr>
          <p:blipFill>
            <a:blip r:embed="rId3"/>
            <a:stretch>
              <a:fillRect/>
            </a:stretch>
          </p:blipFill>
          <p:spPr>
            <a:xfrm>
              <a:off x="1511972" y="4427269"/>
              <a:ext cx="445451" cy="435973"/>
            </a:xfrm>
            <a:prstGeom prst="rect">
              <a:avLst/>
            </a:prstGeom>
          </p:spPr>
        </p:pic>
        <p:pic>
          <p:nvPicPr>
            <p:cNvPr id="13" name="그림 12" descr="스크린샷, 폰트, 일렉트릭 블루, 그래픽이(가) 표시된 사진&#10;&#10;자동 생성된 설명">
              <a:extLst>
                <a:ext uri="{FF2B5EF4-FFF2-40B4-BE49-F238E27FC236}">
                  <a16:creationId xmlns:a16="http://schemas.microsoft.com/office/drawing/2014/main" id="{E2477BE4-5F51-F367-403C-65B97694DA1D}"/>
                </a:ext>
              </a:extLst>
            </p:cNvPr>
            <p:cNvPicPr>
              <a:picLocks noChangeAspect="1"/>
            </p:cNvPicPr>
            <p:nvPr userDrawn="1"/>
          </p:nvPicPr>
          <p:blipFill>
            <a:blip r:embed="rId4"/>
            <a:stretch>
              <a:fillRect/>
            </a:stretch>
          </p:blipFill>
          <p:spPr>
            <a:xfrm>
              <a:off x="2001605" y="4427269"/>
              <a:ext cx="445451" cy="435973"/>
            </a:xfrm>
            <a:prstGeom prst="rect">
              <a:avLst/>
            </a:prstGeom>
          </p:spPr>
        </p:pic>
        <p:pic>
          <p:nvPicPr>
            <p:cNvPr id="14" name="그림 13" descr="폰트, 일렉트릭 블루, 텍스트, 스크린샷이(가) 표시된 사진&#10;&#10;자동 생성된 설명">
              <a:extLst>
                <a:ext uri="{FF2B5EF4-FFF2-40B4-BE49-F238E27FC236}">
                  <a16:creationId xmlns:a16="http://schemas.microsoft.com/office/drawing/2014/main" id="{4C1EB9AA-6B97-856D-8C27-8056B47237FE}"/>
                </a:ext>
              </a:extLst>
            </p:cNvPr>
            <p:cNvPicPr>
              <a:picLocks noChangeAspect="1"/>
            </p:cNvPicPr>
            <p:nvPr userDrawn="1"/>
          </p:nvPicPr>
          <p:blipFill>
            <a:blip r:embed="rId5"/>
            <a:stretch>
              <a:fillRect/>
            </a:stretch>
          </p:blipFill>
          <p:spPr>
            <a:xfrm>
              <a:off x="2491325" y="4427269"/>
              <a:ext cx="445451" cy="435973"/>
            </a:xfrm>
            <a:prstGeom prst="rect">
              <a:avLst/>
            </a:prstGeom>
          </p:spPr>
        </p:pic>
      </p:grpSp>
      <p:sp>
        <p:nvSpPr>
          <p:cNvPr id="8" name="Rectangle 11">
            <a:hlinkClick r:id="rId6"/>
            <a:extLst>
              <a:ext uri="{FF2B5EF4-FFF2-40B4-BE49-F238E27FC236}">
                <a16:creationId xmlns:a16="http://schemas.microsoft.com/office/drawing/2014/main" id="{625DE757-6836-46D9-8EB6-0611BF6E9EB6}"/>
              </a:ext>
            </a:extLst>
          </p:cNvPr>
          <p:cNvSpPr>
            <a:spLocks noChangeArrowheads="1"/>
          </p:cNvSpPr>
          <p:nvPr userDrawn="1"/>
        </p:nvSpPr>
        <p:spPr bwMode="auto">
          <a:xfrm>
            <a:off x="814388" y="4886702"/>
            <a:ext cx="1898317" cy="169277"/>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7"/>
          <a:stretch>
            <a:fillRect/>
          </a:stretch>
        </p:blipFill>
        <p:spPr>
          <a:xfrm>
            <a:off x="812846" y="442914"/>
            <a:ext cx="1437787" cy="324000"/>
          </a:xfrm>
          <a:prstGeom prst="rect">
            <a:avLst/>
          </a:prstGeom>
        </p:spPr>
      </p:pic>
    </p:spTree>
    <p:extLst>
      <p:ext uri="{BB962C8B-B14F-4D97-AF65-F5344CB8AC3E}">
        <p14:creationId xmlns:p14="http://schemas.microsoft.com/office/powerpoint/2010/main" val="104213970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20823527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8"/>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22" r:id="rId1"/>
    <p:sldLayoutId id="2147484359" r:id="rId2"/>
    <p:sldLayoutId id="2147484321" r:id="rId3"/>
    <p:sldLayoutId id="2147484307" r:id="rId4"/>
    <p:sldLayoutId id="2147484325" r:id="rId5"/>
    <p:sldLayoutId id="2147484326" r:id="rId6"/>
    <p:sldLayoutId id="2147484361" r:id="rId7"/>
    <p:sldLayoutId id="2147484365" r:id="rId8"/>
    <p:sldLayoutId id="2147484367" r:id="rId9"/>
    <p:sldLayoutId id="2147484368" r:id="rId10"/>
    <p:sldLayoutId id="2147484369" r:id="rId11"/>
    <p:sldLayoutId id="2147484370" r:id="rId12"/>
    <p:sldLayoutId id="2147484371" r:id="rId13"/>
    <p:sldLayoutId id="2147484372" r:id="rId14"/>
    <p:sldLayoutId id="2147484373" r:id="rId15"/>
    <p:sldLayoutId id="2147484374" r:id="rId16"/>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9"/>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1832470705"/>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1.xml"/><Relationship Id="rId4" Type="http://schemas.openxmlformats.org/officeDocument/2006/relationships/chart" Target="../charts/chart12.xml"/></Relationships>
</file>

<file path=ppt/slides/_rels/slide2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chart" Target="../charts/chart17.xml"/><Relationship Id="rId1" Type="http://schemas.openxmlformats.org/officeDocument/2006/relationships/slideLayout" Target="../slideLayouts/slideLayout2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1.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음료, 유리, 블루, 반사이(가) 표시된 사진&#10;&#10;자동 생성된 설명">
            <a:extLst>
              <a:ext uri="{FF2B5EF4-FFF2-40B4-BE49-F238E27FC236}">
                <a16:creationId xmlns:a16="http://schemas.microsoft.com/office/drawing/2014/main" id="{01C8C956-0B5F-EF6B-680C-3160ABCD368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bright="-10000"/>
                    </a14:imgEffect>
                  </a14:imgLayer>
                </a14:imgProps>
              </a:ext>
            </a:extLst>
          </a:blip>
          <a:srcRect l="34386" r="6298"/>
          <a:stretch/>
        </p:blipFill>
        <p:spPr>
          <a:xfrm>
            <a:off x="5701004" y="1276065"/>
            <a:ext cx="3425587" cy="4331438"/>
          </a:xfrm>
          <a:prstGeom prst="rect">
            <a:avLst/>
          </a:prstGeom>
        </p:spPr>
      </p:pic>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5139110"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글로벌 반도체 경쟁 시대의 주요 이슈</a:t>
            </a: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60610"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Business Focus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November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4"/>
          <a:stretch>
            <a:fillRect/>
          </a:stretch>
        </p:blipFill>
        <p:spPr>
          <a:xfrm>
            <a:off x="822701" y="442914"/>
            <a:ext cx="1437787" cy="324000"/>
          </a:xfrm>
          <a:prstGeom prst="rect">
            <a:avLst/>
          </a:prstGeom>
        </p:spPr>
      </p:pic>
    </p:spTree>
    <p:extLst>
      <p:ext uri="{BB962C8B-B14F-4D97-AF65-F5344CB8AC3E}">
        <p14:creationId xmlns:p14="http://schemas.microsoft.com/office/powerpoint/2010/main" val="2404893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지역별</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세계반도체무역통계기구</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(WSTS)</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에 따르면</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2022</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글로벌 반도체 시장은 전년 대비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3.3%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성장한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5,741</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 달러를 기록했으며</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2023</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년에는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-10.3%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역성장해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5,151</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 달러를 기록할 것으로 전망</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50" y="5857987"/>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WSTS(’23.05),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지역에서 판매되는 반도체 매출 기준</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50" y="2165897"/>
            <a:ext cx="4284664"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74336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종류별 활용 분야</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2">
            <a:extLst>
              <a:ext uri="{FF2B5EF4-FFF2-40B4-BE49-F238E27FC236}">
                <a16:creationId xmlns:a16="http://schemas.microsoft.com/office/drawing/2014/main" id="{916FF6AE-FC20-E958-A6AC-7228A5F0824F}"/>
              </a:ext>
            </a:extLst>
          </p:cNvPr>
          <p:cNvGraphicFramePr>
            <a:graphicFrameLocks noGrp="1"/>
          </p:cNvGraphicFramePr>
          <p:nvPr>
            <p:extLst>
              <p:ext uri="{D42A27DB-BD31-4B8C-83A1-F6EECF244321}">
                <p14:modId xmlns:p14="http://schemas.microsoft.com/office/powerpoint/2010/main" val="1057171360"/>
              </p:ext>
            </p:extLst>
          </p:nvPr>
        </p:nvGraphicFramePr>
        <p:xfrm>
          <a:off x="488949" y="2873793"/>
          <a:ext cx="4284664" cy="3003133"/>
        </p:xfrm>
        <a:graphic>
          <a:graphicData uri="http://schemas.openxmlformats.org/drawingml/2006/table">
            <a:tbl>
              <a:tblPr>
                <a:tableStyleId>{5C22544A-7EE6-4342-B048-85BDC9FD1C3A}</a:tableStyleId>
              </a:tblPr>
              <a:tblGrid>
                <a:gridCol w="565576">
                  <a:extLst>
                    <a:ext uri="{9D8B030D-6E8A-4147-A177-3AD203B41FA5}">
                      <a16:colId xmlns:a16="http://schemas.microsoft.com/office/drawing/2014/main" val="2716804260"/>
                    </a:ext>
                  </a:extLst>
                </a:gridCol>
                <a:gridCol w="690482">
                  <a:extLst>
                    <a:ext uri="{9D8B030D-6E8A-4147-A177-3AD203B41FA5}">
                      <a16:colId xmlns:a16="http://schemas.microsoft.com/office/drawing/2014/main" val="2835796287"/>
                    </a:ext>
                  </a:extLst>
                </a:gridCol>
                <a:gridCol w="690482">
                  <a:extLst>
                    <a:ext uri="{9D8B030D-6E8A-4147-A177-3AD203B41FA5}">
                      <a16:colId xmlns:a16="http://schemas.microsoft.com/office/drawing/2014/main" val="2864083421"/>
                    </a:ext>
                  </a:extLst>
                </a:gridCol>
                <a:gridCol w="690482">
                  <a:extLst>
                    <a:ext uri="{9D8B030D-6E8A-4147-A177-3AD203B41FA5}">
                      <a16:colId xmlns:a16="http://schemas.microsoft.com/office/drawing/2014/main" val="1571974462"/>
                    </a:ext>
                  </a:extLst>
                </a:gridCol>
                <a:gridCol w="549214">
                  <a:extLst>
                    <a:ext uri="{9D8B030D-6E8A-4147-A177-3AD203B41FA5}">
                      <a16:colId xmlns:a16="http://schemas.microsoft.com/office/drawing/2014/main" val="2724319988"/>
                    </a:ext>
                  </a:extLst>
                </a:gridCol>
                <a:gridCol w="549214">
                  <a:extLst>
                    <a:ext uri="{9D8B030D-6E8A-4147-A177-3AD203B41FA5}">
                      <a16:colId xmlns:a16="http://schemas.microsoft.com/office/drawing/2014/main" val="1689954079"/>
                    </a:ext>
                  </a:extLst>
                </a:gridCol>
                <a:gridCol w="549214">
                  <a:extLst>
                    <a:ext uri="{9D8B030D-6E8A-4147-A177-3AD203B41FA5}">
                      <a16:colId xmlns:a16="http://schemas.microsoft.com/office/drawing/2014/main" val="221698716"/>
                    </a:ext>
                  </a:extLst>
                </a:gridCol>
              </a:tblGrid>
              <a:tr h="296132">
                <a:tc rowSpan="2">
                  <a:txBody>
                    <a:bodyPr/>
                    <a:lstStyle/>
                    <a:p>
                      <a:pPr algn="ctr" latinLnBrk="1"/>
                      <a:r>
                        <a:rPr lang="ko-KR" altLang="en-US" sz="1000" b="1" dirty="0">
                          <a:gradFill>
                            <a:gsLst>
                              <a:gs pos="0">
                                <a:schemeClr val="bg1"/>
                              </a:gs>
                              <a:gs pos="100000">
                                <a:schemeClr val="bg1"/>
                              </a:gs>
                            </a:gsLst>
                            <a:lin ang="5400000" scaled="1"/>
                          </a:gradFill>
                          <a:latin typeface="+mn-ea"/>
                          <a:ea typeface="+mn-ea"/>
                        </a:rPr>
                        <a:t>지역</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gridSpan="3">
                  <a:txBody>
                    <a:bodyPr/>
                    <a:lstStyle/>
                    <a:p>
                      <a:pPr algn="ctr" latinLnBrk="1"/>
                      <a:r>
                        <a:rPr lang="ko-KR" altLang="en-US" sz="1000" b="1" dirty="0">
                          <a:gradFill>
                            <a:gsLst>
                              <a:gs pos="0">
                                <a:schemeClr val="bg1"/>
                              </a:gs>
                              <a:gs pos="100000">
                                <a:schemeClr val="bg1"/>
                              </a:gs>
                            </a:gsLst>
                            <a:lin ang="5400000" scaled="1"/>
                          </a:gradFill>
                          <a:latin typeface="+mn-ea"/>
                          <a:ea typeface="+mn-ea"/>
                        </a:rPr>
                        <a:t>시장 규모</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gridSpan="3">
                  <a:txBody>
                    <a:bodyPr/>
                    <a:lstStyle/>
                    <a:p>
                      <a:pPr algn="ctr" latinLnBrk="1"/>
                      <a:r>
                        <a:rPr lang="ko-KR" altLang="en-US" sz="1000" b="1" dirty="0">
                          <a:gradFill>
                            <a:gsLst>
                              <a:gs pos="0">
                                <a:schemeClr val="bg1"/>
                              </a:gs>
                              <a:gs pos="100000">
                                <a:schemeClr val="bg1"/>
                              </a:gs>
                            </a:gsLst>
                            <a:lin ang="5400000" scaled="1"/>
                          </a:gradFill>
                          <a:latin typeface="+mn-ea"/>
                          <a:ea typeface="+mn-ea"/>
                        </a:rPr>
                        <a:t>전년 대비 성장률</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2248559967"/>
                  </a:ext>
                </a:extLst>
              </a:tr>
              <a:tr h="280571">
                <a:tc vMerge="1">
                  <a:txBody>
                    <a:bodyPr/>
                    <a:lstStyle/>
                    <a:p>
                      <a:pPr latinLnBrk="1"/>
                      <a:endParaRPr lang="ko-KR" altLang="en-US"/>
                    </a:p>
                  </a:txBody>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’22</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’23</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’24</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’22</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’23</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’24</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354954669"/>
                  </a:ext>
                </a:extLst>
              </a:tr>
              <a:tr h="485286">
                <a:tc>
                  <a:txBody>
                    <a:bodyPr/>
                    <a:lstStyle/>
                    <a:p>
                      <a:pPr algn="ctr" latinLnBrk="1"/>
                      <a:r>
                        <a:rPr lang="ko-KR" altLang="en-US" sz="1000" dirty="0">
                          <a:gradFill>
                            <a:gsLst>
                              <a:gs pos="0">
                                <a:schemeClr val="tx1"/>
                              </a:gs>
                              <a:gs pos="100000">
                                <a:schemeClr val="tx1"/>
                              </a:gs>
                            </a:gsLst>
                            <a:lin ang="5400000" scaled="1"/>
                          </a:gradFill>
                          <a:latin typeface="+mn-ea"/>
                          <a:ea typeface="+mn-ea"/>
                        </a:rPr>
                        <a:t>미주</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141,136</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128,236</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150,989</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16.2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-9.1</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17.7</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54386737"/>
                  </a:ext>
                </a:extLst>
              </a:tr>
              <a:tr h="485286">
                <a:tc>
                  <a:txBody>
                    <a:bodyPr/>
                    <a:lstStyle/>
                    <a:p>
                      <a:pPr algn="ctr" latinLnBrk="1"/>
                      <a:r>
                        <a:rPr lang="ko-KR" altLang="en-US" sz="1000" dirty="0">
                          <a:gradFill>
                            <a:gsLst>
                              <a:gs pos="0">
                                <a:schemeClr val="tx1"/>
                              </a:gs>
                              <a:gs pos="100000">
                                <a:schemeClr val="tx1"/>
                              </a:gs>
                            </a:gsLst>
                            <a:lin ang="5400000" scaled="1"/>
                          </a:gradFill>
                          <a:latin typeface="+mn-ea"/>
                          <a:ea typeface="+mn-ea"/>
                        </a:rPr>
                        <a:t>유럽</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53,853</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57,253</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61,637</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12.8</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r" latinLnBrk="1">
                        <a:buFont typeface="Wingdings" panose="05000000000000000000" pitchFamily="2" charset="2"/>
                        <a:buNone/>
                      </a:pPr>
                      <a:r>
                        <a:rPr lang="en-US" altLang="ko-KR" sz="1000" baseline="0" dirty="0">
                          <a:gradFill>
                            <a:gsLst>
                              <a:gs pos="0">
                                <a:schemeClr val="tx1"/>
                              </a:gs>
                              <a:gs pos="100000">
                                <a:schemeClr val="tx1"/>
                              </a:gs>
                            </a:gsLst>
                            <a:lin ang="5400000" scaled="1"/>
                          </a:gradFill>
                          <a:latin typeface="+mn-ea"/>
                          <a:ea typeface="+mn-ea"/>
                        </a:rPr>
                        <a:t>6.3</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7.7</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6630713"/>
                  </a:ext>
                </a:extLst>
              </a:tr>
              <a:tr h="485286">
                <a:tc>
                  <a:txBody>
                    <a:bodyPr/>
                    <a:lstStyle/>
                    <a:p>
                      <a:pPr algn="ctr" latinLnBrk="1"/>
                      <a:r>
                        <a:rPr lang="ko-KR" altLang="en-US" sz="1000" dirty="0">
                          <a:gradFill>
                            <a:gsLst>
                              <a:gs pos="0">
                                <a:schemeClr val="tx1"/>
                              </a:gs>
                              <a:gs pos="100000">
                                <a:schemeClr val="tx1"/>
                              </a:gs>
                            </a:gsLst>
                            <a:lin ang="5400000" scaled="1"/>
                          </a:gradFill>
                          <a:latin typeface="+mn-ea"/>
                          <a:ea typeface="+mn-ea"/>
                        </a:rPr>
                        <a:t>일본</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48,158</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48,724</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52,534</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10.2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7.8</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01400995"/>
                  </a:ext>
                </a:extLst>
              </a:tr>
              <a:tr h="485286">
                <a:tc>
                  <a:txBody>
                    <a:bodyPr/>
                    <a:lstStyle/>
                    <a:p>
                      <a:pPr algn="ctr" latinLnBrk="1"/>
                      <a:r>
                        <a:rPr lang="ko-KR" altLang="en-US" sz="1000" dirty="0">
                          <a:gradFill>
                            <a:gsLst>
                              <a:gs pos="0">
                                <a:schemeClr val="tx1"/>
                              </a:gs>
                              <a:gs pos="100000">
                                <a:schemeClr val="tx1"/>
                              </a:gs>
                            </a:gsLst>
                            <a:lin ang="5400000" scaled="1"/>
                          </a:gradFill>
                          <a:latin typeface="+mn-ea"/>
                          <a:ea typeface="+mn-ea"/>
                        </a:rPr>
                        <a:t>아시아</a:t>
                      </a:r>
                      <a:r>
                        <a:rPr lang="en-US" altLang="ko-KR" sz="1000" dirty="0">
                          <a:gradFill>
                            <a:gsLst>
                              <a:gs pos="0">
                                <a:schemeClr val="tx1"/>
                              </a:gs>
                              <a:gs pos="100000">
                                <a:schemeClr val="tx1"/>
                              </a:gs>
                            </a:gsLst>
                            <a:lin ang="5400000" scaled="1"/>
                          </a:gradFill>
                          <a:latin typeface="맑은 고딕" panose="020B0503020000020004" pitchFamily="50" charset="-127"/>
                          <a:ea typeface="맑은 고딕" panose="020B0503020000020004" pitchFamily="50" charset="-127"/>
                        </a:rPr>
                        <a:t>·</a:t>
                      </a:r>
                      <a:br>
                        <a:rPr lang="en-US" altLang="ko-KR" sz="1000" dirty="0">
                          <a:gradFill>
                            <a:gsLst>
                              <a:gs pos="0">
                                <a:schemeClr val="tx1"/>
                              </a:gs>
                              <a:gs pos="100000">
                                <a:schemeClr val="tx1"/>
                              </a:gs>
                            </a:gsLst>
                            <a:lin ang="5400000" scaled="1"/>
                          </a:gradFill>
                          <a:latin typeface="맑은 고딕" panose="020B0503020000020004" pitchFamily="50" charset="-127"/>
                          <a:ea typeface="맑은 고딕" panose="020B0503020000020004" pitchFamily="50" charset="-127"/>
                        </a:rPr>
                      </a:br>
                      <a:r>
                        <a:rPr lang="ko-KR" altLang="en-US" sz="1000" dirty="0">
                          <a:gradFill>
                            <a:gsLst>
                              <a:gs pos="0">
                                <a:schemeClr val="tx1"/>
                              </a:gs>
                              <a:gs pos="100000">
                                <a:schemeClr val="tx1"/>
                              </a:gs>
                            </a:gsLst>
                            <a:lin ang="5400000" scaled="1"/>
                          </a:gradFill>
                          <a:latin typeface="맑은 고딕" panose="020B0503020000020004" pitchFamily="50" charset="-127"/>
                          <a:ea typeface="맑은 고딕" panose="020B0503020000020004" pitchFamily="50" charset="-127"/>
                        </a:rPr>
                        <a:t>태평양</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AEAEA"/>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330,937</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280,881</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310,838</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-3.5</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-15.1</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10.7</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90995093"/>
                  </a:ext>
                </a:extLst>
              </a:tr>
              <a:tr h="485286">
                <a:tc>
                  <a:txBody>
                    <a:bodyPr/>
                    <a:lstStyle/>
                    <a:p>
                      <a:pPr algn="ctr" latinLnBrk="1"/>
                      <a:r>
                        <a:rPr lang="ko-KR" altLang="en-US" sz="1000" b="1" dirty="0">
                          <a:gradFill>
                            <a:gsLst>
                              <a:gs pos="0">
                                <a:schemeClr val="tx1"/>
                              </a:gs>
                              <a:gs pos="100000">
                                <a:schemeClr val="tx1"/>
                              </a:gs>
                            </a:gsLst>
                            <a:lin ang="5400000" scaled="1"/>
                          </a:gradFill>
                          <a:latin typeface="+mn-ea"/>
                          <a:ea typeface="+mn-ea"/>
                        </a:rPr>
                        <a:t>전체</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574,084</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515,095</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575,997</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3.3</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1">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-10.3</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marL="0" indent="0" algn="r" latinLnBrk="1">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11.8</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extLst>
                  <a:ext uri="{0D108BD9-81ED-4DB2-BD59-A6C34878D82A}">
                    <a16:rowId xmlns:a16="http://schemas.microsoft.com/office/drawing/2014/main" val="898539133"/>
                  </a:ext>
                </a:extLst>
              </a:tr>
            </a:tbl>
          </a:graphicData>
        </a:graphic>
      </p:graphicFrame>
      <p:sp>
        <p:nvSpPr>
          <p:cNvPr id="4" name="TextBox 3">
            <a:extLst>
              <a:ext uri="{FF2B5EF4-FFF2-40B4-BE49-F238E27FC236}">
                <a16:creationId xmlns:a16="http://schemas.microsoft.com/office/drawing/2014/main" id="{9132C723-1DE8-3F04-C686-2100E15D164D}"/>
              </a:ext>
            </a:extLst>
          </p:cNvPr>
          <p:cNvSpPr txBox="1"/>
          <p:nvPr/>
        </p:nvSpPr>
        <p:spPr>
          <a:xfrm>
            <a:off x="3771695" y="2607589"/>
            <a:ext cx="1032450" cy="230832"/>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백만</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6" name="사각형: 둥근 모서리 5">
            <a:extLst>
              <a:ext uri="{FF2B5EF4-FFF2-40B4-BE49-F238E27FC236}">
                <a16:creationId xmlns:a16="http://schemas.microsoft.com/office/drawing/2014/main" id="{DC5B261A-325D-A8FD-E31C-6DF52B0D96FB}"/>
              </a:ext>
            </a:extLst>
          </p:cNvPr>
          <p:cNvSpPr/>
          <p:nvPr/>
        </p:nvSpPr>
        <p:spPr>
          <a:xfrm>
            <a:off x="5168900" y="2168525"/>
            <a:ext cx="4248150"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graphicFrame>
        <p:nvGraphicFramePr>
          <p:cNvPr id="7" name="차트 6">
            <a:extLst>
              <a:ext uri="{FF2B5EF4-FFF2-40B4-BE49-F238E27FC236}">
                <a16:creationId xmlns:a16="http://schemas.microsoft.com/office/drawing/2014/main" id="{3384C6FA-15BF-BCA1-9C13-CB1441A233E9}"/>
              </a:ext>
            </a:extLst>
          </p:cNvPr>
          <p:cNvGraphicFramePr/>
          <p:nvPr>
            <p:extLst>
              <p:ext uri="{D42A27DB-BD31-4B8C-83A1-F6EECF244321}">
                <p14:modId xmlns:p14="http://schemas.microsoft.com/office/powerpoint/2010/main" val="1800619510"/>
              </p:ext>
            </p:extLst>
          </p:nvPr>
        </p:nvGraphicFramePr>
        <p:xfrm>
          <a:off x="5468374" y="3165221"/>
          <a:ext cx="3671740" cy="2663825"/>
        </p:xfrm>
        <a:graphic>
          <a:graphicData uri="http://schemas.openxmlformats.org/drawingml/2006/chart">
            <c:chart xmlns:c="http://schemas.openxmlformats.org/drawingml/2006/chart" xmlns:r="http://schemas.openxmlformats.org/officeDocument/2006/relationships" r:id="rId2"/>
          </a:graphicData>
        </a:graphic>
      </p:graphicFrame>
      <p:sp>
        <p:nvSpPr>
          <p:cNvPr id="8" name="직사각형 7">
            <a:extLst>
              <a:ext uri="{FF2B5EF4-FFF2-40B4-BE49-F238E27FC236}">
                <a16:creationId xmlns:a16="http://schemas.microsoft.com/office/drawing/2014/main" id="{EE069A2E-E254-8639-2CAE-5743362D3C03}"/>
              </a:ext>
            </a:extLst>
          </p:cNvPr>
          <p:cNvSpPr/>
          <p:nvPr/>
        </p:nvSpPr>
        <p:spPr>
          <a:xfrm>
            <a:off x="5305520" y="2371135"/>
            <a:ext cx="3783523" cy="1215717"/>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600"/>
              </a:spcAft>
              <a:buClr>
                <a:srgbClr val="000000">
                  <a:lumMod val="85000"/>
                  <a:lumOff val="15000"/>
                </a:srgbClr>
              </a:buClr>
              <a:buSzTx/>
              <a:buFontTx/>
              <a:buNone/>
              <a:tabLst/>
              <a:defRPr/>
            </a:pP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2023</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년 미주</a:t>
            </a: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 </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아시아 지역에서 큰 폭의 하락세가 전망</a:t>
            </a:r>
          </a:p>
          <a:p>
            <a:pPr marL="171450" marR="0" lvl="0" indent="-171450" algn="just"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WSTS</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는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2023</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년 미주와 아시아</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태평양</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일본 제외</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시장을 중심으로 큰 폭의 하락세가 보일 것으로 전망함</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일본과 유럽은 전년 대비 상승폭은 다소 감소하지만 성장세를 지속할 것으로 보임</a:t>
            </a:r>
          </a:p>
          <a:p>
            <a:pPr marL="171450" marR="0" lvl="0" indent="-171450" algn="just"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미국과 아시아</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태평양 시장은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2023</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년 하락세의 기저효과로 향후 반등이 기록될 것으로 전망됨</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유럽과 일본은 상승세가 유지될 것으로 보임</a:t>
            </a:r>
            <a:endPar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9" name="TextBox 8">
            <a:extLst>
              <a:ext uri="{FF2B5EF4-FFF2-40B4-BE49-F238E27FC236}">
                <a16:creationId xmlns:a16="http://schemas.microsoft.com/office/drawing/2014/main" id="{30540F28-0782-F42B-E77A-8E2E55AEC99E}"/>
              </a:ext>
            </a:extLst>
          </p:cNvPr>
          <p:cNvSpPr txBox="1"/>
          <p:nvPr/>
        </p:nvSpPr>
        <p:spPr>
          <a:xfrm>
            <a:off x="5275130" y="3786178"/>
            <a:ext cx="4058228"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국가별 반도체 시장 비중 </a:t>
            </a: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p>
        </p:txBody>
      </p:sp>
      <p:sp>
        <p:nvSpPr>
          <p:cNvPr id="10" name="TextBox 9">
            <a:extLst>
              <a:ext uri="{FF2B5EF4-FFF2-40B4-BE49-F238E27FC236}">
                <a16:creationId xmlns:a16="http://schemas.microsoft.com/office/drawing/2014/main" id="{575C9FB5-6D0A-3E75-C2F9-ED9968795B19}"/>
              </a:ext>
            </a:extLst>
          </p:cNvPr>
          <p:cNvSpPr txBox="1"/>
          <p:nvPr/>
        </p:nvSpPr>
        <p:spPr>
          <a:xfrm>
            <a:off x="5148555" y="5977675"/>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WSTS(’23.05),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지역에서 판매되는 반도체 매출 기준</a:t>
            </a:r>
          </a:p>
        </p:txBody>
      </p:sp>
    </p:spTree>
    <p:extLst>
      <p:ext uri="{BB962C8B-B14F-4D97-AF65-F5344CB8AC3E}">
        <p14:creationId xmlns:p14="http://schemas.microsoft.com/office/powerpoint/2010/main" val="73407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093B8138-24B9-3398-6FB1-1244D0EDB20F}"/>
              </a:ext>
            </a:extLst>
          </p:cNvPr>
          <p:cNvSpPr/>
          <p:nvPr/>
        </p:nvSpPr>
        <p:spPr>
          <a:xfrm>
            <a:off x="5168900" y="2168525"/>
            <a:ext cx="4248150"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ko-KR" altLang="en-US" dirty="0">
                <a:ln>
                  <a:solidFill>
                    <a:schemeClr val="bg1">
                      <a:lumMod val="75000"/>
                      <a:alpha val="0"/>
                    </a:schemeClr>
                  </a:solidFill>
                </a:ln>
                <a:cs typeface="Univers for KPMG"/>
              </a:rPr>
              <a:t>제품</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별</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lIns="0" tIns="0" rIns="0" bIns="0" anchor="t"/>
          <a:lstStyle/>
          <a:p>
            <a:r>
              <a:rPr lang="en-US" altLang="ko-KR" sz="1500" dirty="0">
                <a:ln>
                  <a:solidFill>
                    <a:schemeClr val="bg1">
                      <a:lumMod val="75000"/>
                      <a:alpha val="0"/>
                    </a:schemeClr>
                  </a:solidFill>
                </a:ln>
                <a:latin typeface="KoPub돋움체 Medium" panose="00000600000000000000" pitchFamily="2" charset="-127"/>
                <a:ea typeface="KoPub돋움체 Medium"/>
              </a:rPr>
              <a:t>2023</a:t>
            </a:r>
            <a:r>
              <a:rPr lang="ko-KR" altLang="en-US" sz="1500" dirty="0">
                <a:ln>
                  <a:solidFill>
                    <a:schemeClr val="bg1">
                      <a:lumMod val="75000"/>
                      <a:alpha val="0"/>
                    </a:schemeClr>
                  </a:solidFill>
                </a:ln>
                <a:latin typeface="KoPub돋움체 Medium" panose="00000600000000000000" pitchFamily="2" charset="-127"/>
                <a:ea typeface="KoPub돋움체 Medium"/>
              </a:rPr>
              <a:t>년에는 개별 반도체와 광전자를 제외한 모든 반도체 제품군에서 </a:t>
            </a:r>
            <a:r>
              <a:rPr lang="ko-KR" altLang="en-US" dirty="0">
                <a:ln>
                  <a:solidFill>
                    <a:schemeClr val="bg1">
                      <a:lumMod val="75000"/>
                      <a:alpha val="0"/>
                    </a:schemeClr>
                  </a:solidFill>
                </a:ln>
                <a:latin typeface="KoPub돋움체 Medium" panose="00000600000000000000" pitchFamily="2" charset="-127"/>
                <a:ea typeface="KoPub돋움체 Medium"/>
              </a:rPr>
              <a:t>역성장을 기록할 것으로 </a:t>
            </a:r>
            <a:r>
              <a:rPr lang="ko-KR" altLang="en-US" sz="1500" dirty="0">
                <a:ln>
                  <a:solidFill>
                    <a:schemeClr val="bg1">
                      <a:lumMod val="75000"/>
                      <a:alpha val="0"/>
                    </a:schemeClr>
                  </a:solidFill>
                </a:ln>
                <a:latin typeface="KoPub돋움체 Medium" panose="00000600000000000000" pitchFamily="2" charset="-127"/>
                <a:ea typeface="KoPub돋움체 Medium"/>
              </a:rPr>
              <a:t>관측됐으며</a:t>
            </a:r>
            <a:r>
              <a:rPr lang="en-US" altLang="ko-KR" sz="1500" dirty="0">
                <a:ln>
                  <a:solidFill>
                    <a:schemeClr val="bg1">
                      <a:lumMod val="75000"/>
                      <a:alpha val="0"/>
                    </a:schemeClr>
                  </a:solidFill>
                </a:ln>
                <a:latin typeface="KoPub돋움체 Medium" panose="00000600000000000000" pitchFamily="2" charset="-127"/>
                <a:ea typeface="KoPub돋움체 Medium"/>
              </a:rPr>
              <a:t>, 2024</a:t>
            </a:r>
            <a:r>
              <a:rPr lang="ko-KR" altLang="en-US" sz="1500" dirty="0">
                <a:ln>
                  <a:solidFill>
                    <a:schemeClr val="bg1">
                      <a:lumMod val="75000"/>
                      <a:alpha val="0"/>
                    </a:schemeClr>
                  </a:solidFill>
                </a:ln>
                <a:latin typeface="KoPub돋움체 Medium" panose="00000600000000000000" pitchFamily="2" charset="-127"/>
                <a:ea typeface="KoPub돋움체 Medium"/>
              </a:rPr>
              <a:t>년에는 하락 폭이 컸던 메모리 반도체를 포함하는 </a:t>
            </a:r>
            <a:r>
              <a:rPr lang="en-US" altLang="ko-KR" sz="1500" dirty="0">
                <a:ln>
                  <a:solidFill>
                    <a:schemeClr val="bg1">
                      <a:lumMod val="75000"/>
                      <a:alpha val="0"/>
                    </a:schemeClr>
                  </a:solidFill>
                </a:ln>
                <a:latin typeface="KoPub돋움체 Medium" panose="00000600000000000000" pitchFamily="2" charset="-127"/>
                <a:ea typeface="KoPub돋움체 Medium"/>
              </a:rPr>
              <a:t>IC </a:t>
            </a:r>
            <a:r>
              <a:rPr lang="ko-KR" altLang="en-US" sz="1500" dirty="0">
                <a:ln>
                  <a:solidFill>
                    <a:schemeClr val="bg1">
                      <a:lumMod val="75000"/>
                      <a:alpha val="0"/>
                    </a:schemeClr>
                  </a:solidFill>
                </a:ln>
                <a:latin typeface="KoPub돋움체 Medium" panose="00000600000000000000" pitchFamily="2" charset="-127"/>
                <a:ea typeface="KoPub돋움체 Medium"/>
              </a:rPr>
              <a:t>제품군에서 회복세가 두드러질 것으로 전망</a:t>
            </a:r>
          </a:p>
        </p:txBody>
      </p:sp>
      <p:sp>
        <p:nvSpPr>
          <p:cNvPr id="37" name="TextBox 36">
            <a:extLst>
              <a:ext uri="{FF2B5EF4-FFF2-40B4-BE49-F238E27FC236}">
                <a16:creationId xmlns:a16="http://schemas.microsoft.com/office/drawing/2014/main" id="{8690654A-16B0-409E-A237-90AC0ADB9FBF}"/>
              </a:ext>
            </a:extLst>
          </p:cNvPr>
          <p:cNvSpPr txBox="1"/>
          <p:nvPr/>
        </p:nvSpPr>
        <p:spPr>
          <a:xfrm>
            <a:off x="506468" y="5833960"/>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WSTS(’23.05),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지역에서 판매되는 반도체 매출 기준</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9" y="2165897"/>
            <a:ext cx="4288677"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243225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제품별</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 반도체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132C723-1DE8-3F04-C686-2100E15D164D}"/>
              </a:ext>
            </a:extLst>
          </p:cNvPr>
          <p:cNvSpPr txBox="1"/>
          <p:nvPr/>
        </p:nvSpPr>
        <p:spPr>
          <a:xfrm>
            <a:off x="3771693" y="2602302"/>
            <a:ext cx="1032450" cy="230832"/>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백만</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0" name="TextBox 9">
            <a:extLst>
              <a:ext uri="{FF2B5EF4-FFF2-40B4-BE49-F238E27FC236}">
                <a16:creationId xmlns:a16="http://schemas.microsoft.com/office/drawing/2014/main" id="{575C9FB5-6D0A-3E75-C2F9-ED9968795B19}"/>
              </a:ext>
            </a:extLst>
          </p:cNvPr>
          <p:cNvSpPr txBox="1"/>
          <p:nvPr/>
        </p:nvSpPr>
        <p:spPr>
          <a:xfrm>
            <a:off x="5177537" y="5889916"/>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WSTS(’23.05),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지역에서 판매되는 반도체 매출 기준</a:t>
            </a:r>
          </a:p>
        </p:txBody>
      </p:sp>
      <p:graphicFrame>
        <p:nvGraphicFramePr>
          <p:cNvPr id="2" name="차트 1">
            <a:extLst>
              <a:ext uri="{FF2B5EF4-FFF2-40B4-BE49-F238E27FC236}">
                <a16:creationId xmlns:a16="http://schemas.microsoft.com/office/drawing/2014/main" id="{D38B1AE5-19BE-9C18-E66B-91FE379CAC3F}"/>
              </a:ext>
            </a:extLst>
          </p:cNvPr>
          <p:cNvGraphicFramePr/>
          <p:nvPr>
            <p:extLst>
              <p:ext uri="{D42A27DB-BD31-4B8C-83A1-F6EECF244321}">
                <p14:modId xmlns:p14="http://schemas.microsoft.com/office/powerpoint/2010/main" val="313672125"/>
              </p:ext>
            </p:extLst>
          </p:nvPr>
        </p:nvGraphicFramePr>
        <p:xfrm>
          <a:off x="5777223" y="3096591"/>
          <a:ext cx="3723330" cy="2737369"/>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0DF4EC4C-E521-4CC8-2C8D-92988876384B}"/>
              </a:ext>
            </a:extLst>
          </p:cNvPr>
          <p:cNvSpPr txBox="1"/>
          <p:nvPr/>
        </p:nvSpPr>
        <p:spPr>
          <a:xfrm>
            <a:off x="5432500" y="3785734"/>
            <a:ext cx="3723330"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제품별 반도체 시장 비중 </a:t>
            </a: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12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p>
        </p:txBody>
      </p:sp>
      <p:graphicFrame>
        <p:nvGraphicFramePr>
          <p:cNvPr id="12" name="표 11">
            <a:extLst>
              <a:ext uri="{FF2B5EF4-FFF2-40B4-BE49-F238E27FC236}">
                <a16:creationId xmlns:a16="http://schemas.microsoft.com/office/drawing/2014/main" id="{B0D83BED-4F8A-6795-1460-1E3738F1AC2B}"/>
              </a:ext>
            </a:extLst>
          </p:cNvPr>
          <p:cNvGraphicFramePr>
            <a:graphicFrameLocks noGrp="1"/>
          </p:cNvGraphicFramePr>
          <p:nvPr>
            <p:extLst>
              <p:ext uri="{D42A27DB-BD31-4B8C-83A1-F6EECF244321}">
                <p14:modId xmlns:p14="http://schemas.microsoft.com/office/powerpoint/2010/main" val="3200219608"/>
              </p:ext>
            </p:extLst>
          </p:nvPr>
        </p:nvGraphicFramePr>
        <p:xfrm>
          <a:off x="488949" y="2860675"/>
          <a:ext cx="4288677" cy="3029235"/>
        </p:xfrm>
        <a:graphic>
          <a:graphicData uri="http://schemas.openxmlformats.org/drawingml/2006/table">
            <a:tbl>
              <a:tblPr>
                <a:tableStyleId>{5C22544A-7EE6-4342-B048-85BDC9FD1C3A}</a:tableStyleId>
              </a:tblPr>
              <a:tblGrid>
                <a:gridCol w="877391">
                  <a:extLst>
                    <a:ext uri="{9D8B030D-6E8A-4147-A177-3AD203B41FA5}">
                      <a16:colId xmlns:a16="http://schemas.microsoft.com/office/drawing/2014/main" val="2716804260"/>
                    </a:ext>
                  </a:extLst>
                </a:gridCol>
                <a:gridCol w="628498">
                  <a:extLst>
                    <a:ext uri="{9D8B030D-6E8A-4147-A177-3AD203B41FA5}">
                      <a16:colId xmlns:a16="http://schemas.microsoft.com/office/drawing/2014/main" val="2835796287"/>
                    </a:ext>
                  </a:extLst>
                </a:gridCol>
                <a:gridCol w="647968">
                  <a:extLst>
                    <a:ext uri="{9D8B030D-6E8A-4147-A177-3AD203B41FA5}">
                      <a16:colId xmlns:a16="http://schemas.microsoft.com/office/drawing/2014/main" val="2864083421"/>
                    </a:ext>
                  </a:extLst>
                </a:gridCol>
                <a:gridCol w="677228">
                  <a:extLst>
                    <a:ext uri="{9D8B030D-6E8A-4147-A177-3AD203B41FA5}">
                      <a16:colId xmlns:a16="http://schemas.microsoft.com/office/drawing/2014/main" val="1571974462"/>
                    </a:ext>
                  </a:extLst>
                </a:gridCol>
                <a:gridCol w="499293">
                  <a:extLst>
                    <a:ext uri="{9D8B030D-6E8A-4147-A177-3AD203B41FA5}">
                      <a16:colId xmlns:a16="http://schemas.microsoft.com/office/drawing/2014/main" val="2724319988"/>
                    </a:ext>
                  </a:extLst>
                </a:gridCol>
                <a:gridCol w="488367">
                  <a:extLst>
                    <a:ext uri="{9D8B030D-6E8A-4147-A177-3AD203B41FA5}">
                      <a16:colId xmlns:a16="http://schemas.microsoft.com/office/drawing/2014/main" val="1689954079"/>
                    </a:ext>
                  </a:extLst>
                </a:gridCol>
                <a:gridCol w="469932">
                  <a:extLst>
                    <a:ext uri="{9D8B030D-6E8A-4147-A177-3AD203B41FA5}">
                      <a16:colId xmlns:a16="http://schemas.microsoft.com/office/drawing/2014/main" val="221698716"/>
                    </a:ext>
                  </a:extLst>
                </a:gridCol>
              </a:tblGrid>
              <a:tr h="275385">
                <a:tc rowSpan="2">
                  <a:txBody>
                    <a:bodyPr/>
                    <a:lstStyle/>
                    <a:p>
                      <a:pPr algn="ctr" latinLnBrk="1"/>
                      <a:r>
                        <a:rPr lang="ko-KR" altLang="en-US" sz="1000" b="1" dirty="0">
                          <a:gradFill>
                            <a:gsLst>
                              <a:gs pos="0">
                                <a:schemeClr val="bg1"/>
                              </a:gs>
                              <a:gs pos="100000">
                                <a:schemeClr val="bg1"/>
                              </a:gs>
                            </a:gsLst>
                            <a:lin ang="5400000" scaled="1"/>
                          </a:gradFill>
                          <a:latin typeface="+mn-ea"/>
                          <a:ea typeface="+mn-ea"/>
                        </a:rPr>
                        <a:t>제품</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gridSpan="3">
                  <a:txBody>
                    <a:bodyPr/>
                    <a:lstStyle/>
                    <a:p>
                      <a:pPr algn="ctr" latinLnBrk="1"/>
                      <a:r>
                        <a:rPr lang="ko-KR" altLang="en-US" sz="1000" b="1" dirty="0">
                          <a:gradFill>
                            <a:gsLst>
                              <a:gs pos="0">
                                <a:schemeClr val="bg1"/>
                              </a:gs>
                              <a:gs pos="100000">
                                <a:schemeClr val="bg1"/>
                              </a:gs>
                            </a:gsLst>
                            <a:lin ang="5400000" scaled="1"/>
                          </a:gradFill>
                          <a:latin typeface="+mn-ea"/>
                          <a:ea typeface="+mn-ea"/>
                        </a:rPr>
                        <a:t>시장 규모</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gridSpan="3">
                  <a:txBody>
                    <a:bodyPr/>
                    <a:lstStyle/>
                    <a:p>
                      <a:pPr algn="ctr" latinLnBrk="1"/>
                      <a:r>
                        <a:rPr lang="ko-KR" altLang="en-US" sz="1000" b="1" dirty="0">
                          <a:gradFill>
                            <a:gsLst>
                              <a:gs pos="0">
                                <a:schemeClr val="bg1"/>
                              </a:gs>
                              <a:gs pos="100000">
                                <a:schemeClr val="bg1"/>
                              </a:gs>
                            </a:gsLst>
                            <a:lin ang="5400000" scaled="1"/>
                          </a:gradFill>
                          <a:latin typeface="+mn-ea"/>
                          <a:ea typeface="+mn-ea"/>
                        </a:rPr>
                        <a:t>전년 대비 성장률</a:t>
                      </a: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hMerge="1">
                  <a:txBody>
                    <a:bodyPr/>
                    <a:lstStyle/>
                    <a:p>
                      <a:pPr algn="ctr" latinLnBrk="1"/>
                      <a:endParaRPr lang="ko-KR" altLang="en-US" sz="1000" dirty="0">
                        <a:solidFill>
                          <a:schemeClr val="bg1"/>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2248559967"/>
                  </a:ext>
                </a:extLst>
              </a:tr>
              <a:tr h="275385">
                <a:tc vMerge="1">
                  <a:txBody>
                    <a:bodyPr/>
                    <a:lstStyle/>
                    <a:p>
                      <a:pPr latinLnBrk="1"/>
                      <a:endParaRPr lang="ko-KR" altLang="en-US"/>
                    </a:p>
                  </a:txBody>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’22</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’23</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’24</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’22</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’23</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latin typeface="+mn-ea"/>
                          <a:ea typeface="+mn-ea"/>
                        </a:rPr>
                        <a:t>’24</a:t>
                      </a:r>
                      <a:r>
                        <a:rPr lang="ko-KR" altLang="en-US" sz="1000" b="1" dirty="0">
                          <a:gradFill>
                            <a:gsLst>
                              <a:gs pos="0">
                                <a:schemeClr val="bg1"/>
                              </a:gs>
                              <a:gs pos="100000">
                                <a:schemeClr val="bg1"/>
                              </a:gs>
                            </a:gsLst>
                            <a:lin ang="5400000" scaled="1"/>
                          </a:gradFill>
                          <a:latin typeface="+mn-ea"/>
                          <a:ea typeface="+mn-ea"/>
                        </a:rPr>
                        <a:t>년</a:t>
                      </a: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354954669"/>
                  </a:ext>
                </a:extLst>
              </a:tr>
              <a:tr h="275385">
                <a:tc>
                  <a:txBody>
                    <a:bodyPr/>
                    <a:lstStyle/>
                    <a:p>
                      <a:pPr marL="108000" algn="l" latinLnBrk="1"/>
                      <a:r>
                        <a:rPr lang="ko-KR" altLang="en-US" sz="1000" dirty="0">
                          <a:gradFill>
                            <a:gsLst>
                              <a:gs pos="0">
                                <a:schemeClr val="tx1"/>
                              </a:gs>
                              <a:gs pos="100000">
                                <a:schemeClr val="tx1"/>
                              </a:gs>
                            </a:gsLst>
                            <a:lin ang="5400000" scaled="1"/>
                          </a:gradFill>
                          <a:latin typeface="+mn-ea"/>
                          <a:ea typeface="+mn-ea"/>
                        </a:rPr>
                        <a:t>개별 반도체</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33,993</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35,904</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38,192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12.0</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cs typeface="+mn-cs"/>
                        </a:rPr>
                        <a:t>5.6</a:t>
                      </a:r>
                      <a:endParaRPr lang="ko-KR" altLang="en-US" sz="1000" dirty="0">
                        <a:gradFill>
                          <a:gsLst>
                            <a:gs pos="0">
                              <a:schemeClr val="tx1"/>
                            </a:gs>
                            <a:gs pos="100000">
                              <a:schemeClr val="tx1"/>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6.4</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4386737"/>
                  </a:ext>
                </a:extLst>
              </a:tr>
              <a:tr h="275385">
                <a:tc>
                  <a:txBody>
                    <a:bodyPr/>
                    <a:lstStyle/>
                    <a:p>
                      <a:pPr marL="108000" algn="l" latinLnBrk="1"/>
                      <a:r>
                        <a:rPr lang="ko-KR" altLang="en-US" sz="1000" dirty="0">
                          <a:gradFill>
                            <a:gsLst>
                              <a:gs pos="0">
                                <a:schemeClr val="tx1"/>
                              </a:gs>
                              <a:gs pos="100000">
                                <a:schemeClr val="tx1"/>
                              </a:gs>
                            </a:gsLst>
                            <a:lin ang="5400000" scaled="1"/>
                          </a:gradFill>
                          <a:latin typeface="+mn-ea"/>
                          <a:ea typeface="+mn-ea"/>
                        </a:rPr>
                        <a:t>광전자</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43,908</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45,949</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45,881</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cs typeface="+mn-cs"/>
                        </a:rPr>
                        <a:t>4.6</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-0.1</a:t>
                      </a: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630713"/>
                  </a:ext>
                </a:extLst>
              </a:tr>
              <a:tr h="275385">
                <a:tc>
                  <a:txBody>
                    <a:bodyPr/>
                    <a:lstStyle/>
                    <a:p>
                      <a:pPr marL="108000" algn="l" latinLnBrk="1"/>
                      <a:r>
                        <a:rPr lang="ko-KR" altLang="en-US" sz="1000" dirty="0">
                          <a:gradFill>
                            <a:gsLst>
                              <a:gs pos="0">
                                <a:schemeClr val="tx1"/>
                              </a:gs>
                              <a:gs pos="100000">
                                <a:schemeClr val="tx1"/>
                              </a:gs>
                            </a:gsLst>
                            <a:lin ang="5400000" scaled="1"/>
                          </a:gradFill>
                          <a:latin typeface="+mn-ea"/>
                          <a:ea typeface="+mn-ea"/>
                        </a:rPr>
                        <a:t>센서</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21,782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20,410</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21,575</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13.7</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-6.3</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cs typeface="+mn-cs"/>
                        </a:rPr>
                        <a:t>5.7</a:t>
                      </a:r>
                      <a:endParaRPr lang="ko-KR" altLang="en-US" sz="1000" dirty="0">
                        <a:gradFill>
                          <a:gsLst>
                            <a:gs pos="0">
                              <a:schemeClr val="tx1"/>
                            </a:gs>
                            <a:gs pos="100000">
                              <a:schemeClr val="tx1"/>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1400995"/>
                  </a:ext>
                </a:extLst>
              </a:tr>
              <a:tr h="275385">
                <a:tc>
                  <a:txBody>
                    <a:bodyPr/>
                    <a:lstStyle/>
                    <a:p>
                      <a:pPr marL="108000" algn="l" latinLnBrk="1"/>
                      <a:r>
                        <a:rPr lang="en-US" altLang="ko-KR" sz="1000" dirty="0">
                          <a:gradFill>
                            <a:gsLst>
                              <a:gs pos="0">
                                <a:schemeClr val="tx1"/>
                              </a:gs>
                              <a:gs pos="100000">
                                <a:schemeClr val="tx1"/>
                              </a:gs>
                            </a:gsLst>
                            <a:lin ang="5400000" scaled="1"/>
                          </a:gradFill>
                          <a:latin typeface="+mn-ea"/>
                          <a:ea typeface="+mn-ea"/>
                        </a:rPr>
                        <a:t>IC</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474,402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412,832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470,349</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2.5</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-13.0</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13.9</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8675061"/>
                  </a:ext>
                </a:extLst>
              </a:tr>
              <a:tr h="275385">
                <a:tc>
                  <a:txBody>
                    <a:bodyPr/>
                    <a:lstStyle/>
                    <a:p>
                      <a:pPr algn="l" latinLnBrk="1"/>
                      <a:r>
                        <a:rPr lang="en-US" altLang="ko-KR" sz="1000" dirty="0">
                          <a:gradFill>
                            <a:gsLst>
                              <a:gs pos="0">
                                <a:schemeClr val="tx1"/>
                              </a:gs>
                              <a:gs pos="100000">
                                <a:schemeClr val="tx1"/>
                              </a:gs>
                            </a:gsLst>
                            <a:lin ang="5400000" scaled="1"/>
                          </a:gradFill>
                          <a:latin typeface="+mn-ea"/>
                          <a:ea typeface="+mn-ea"/>
                        </a:rPr>
                        <a:t>   - </a:t>
                      </a:r>
                      <a:r>
                        <a:rPr lang="ko-KR" altLang="en-US" sz="1000" dirty="0">
                          <a:gradFill>
                            <a:gsLst>
                              <a:gs pos="0">
                                <a:schemeClr val="tx1"/>
                              </a:gs>
                              <a:gs pos="100000">
                                <a:schemeClr val="tx1"/>
                              </a:gs>
                            </a:gsLst>
                            <a:lin ang="5400000" scaled="1"/>
                          </a:gradFill>
                          <a:latin typeface="+mn-ea"/>
                          <a:ea typeface="+mn-ea"/>
                        </a:rPr>
                        <a:t>아날로그</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88,983</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83,907</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88,902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20.1</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-5.7</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cs typeface="+mn-cs"/>
                        </a:rPr>
                        <a:t>6.0</a:t>
                      </a:r>
                      <a:endParaRPr lang="ko-KR" altLang="en-US" sz="1000" dirty="0">
                        <a:gradFill>
                          <a:gsLst>
                            <a:gs pos="0">
                              <a:schemeClr val="tx1"/>
                            </a:gs>
                            <a:gs pos="100000">
                              <a:schemeClr val="tx1"/>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2812974"/>
                  </a:ext>
                </a:extLst>
              </a:tr>
              <a:tr h="275385">
                <a:tc>
                  <a:txBody>
                    <a:bodyPr/>
                    <a:lstStyle/>
                    <a:p>
                      <a:pPr algn="l" latinLnBrk="1"/>
                      <a:r>
                        <a:rPr lang="en-US" altLang="ko-KR" sz="1000" dirty="0">
                          <a:gradFill>
                            <a:gsLst>
                              <a:gs pos="0">
                                <a:schemeClr val="tx1"/>
                              </a:gs>
                              <a:gs pos="100000">
                                <a:schemeClr val="tx1"/>
                              </a:gs>
                            </a:gsLst>
                            <a:lin ang="5400000" scaled="1"/>
                          </a:gradFill>
                          <a:latin typeface="+mn-ea"/>
                          <a:ea typeface="+mn-ea"/>
                        </a:rPr>
                        <a:t>   - </a:t>
                      </a:r>
                      <a:r>
                        <a:rPr lang="ko-KR" altLang="en-US" sz="1000" dirty="0">
                          <a:gradFill>
                            <a:gsLst>
                              <a:gs pos="0">
                                <a:schemeClr val="tx1"/>
                              </a:gs>
                              <a:gs pos="100000">
                                <a:schemeClr val="tx1"/>
                              </a:gs>
                            </a:gsLst>
                            <a:lin ang="5400000" scaled="1"/>
                          </a:gradFill>
                          <a:latin typeface="+mn-ea"/>
                          <a:ea typeface="+mn-ea"/>
                        </a:rPr>
                        <a:t>마이크로</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79,073</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71,470</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75,855</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-1.4</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-9.6</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6.1</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53066256"/>
                  </a:ext>
                </a:extLst>
              </a:tr>
              <a:tr h="275385">
                <a:tc>
                  <a:txBody>
                    <a:bodyPr/>
                    <a:lstStyle/>
                    <a:p>
                      <a:pPr algn="l" latinLnBrk="1"/>
                      <a:r>
                        <a:rPr lang="en-US" altLang="ko-KR" sz="1000" dirty="0">
                          <a:gradFill>
                            <a:gsLst>
                              <a:gs pos="0">
                                <a:schemeClr val="tx1"/>
                              </a:gs>
                              <a:gs pos="100000">
                                <a:schemeClr val="tx1"/>
                              </a:gs>
                            </a:gsLst>
                            <a:lin ang="5400000" scaled="1"/>
                          </a:gradFill>
                          <a:latin typeface="+mn-ea"/>
                          <a:ea typeface="+mn-ea"/>
                        </a:rPr>
                        <a:t>   - </a:t>
                      </a:r>
                      <a:r>
                        <a:rPr lang="ko-KR" altLang="en-US" sz="1000" dirty="0">
                          <a:gradFill>
                            <a:gsLst>
                              <a:gs pos="0">
                                <a:schemeClr val="tx1"/>
                              </a:gs>
                              <a:gs pos="100000">
                                <a:schemeClr val="tx1"/>
                              </a:gs>
                            </a:gsLst>
                            <a:lin ang="5400000" scaled="1"/>
                          </a:gradFill>
                          <a:latin typeface="+mn-ea"/>
                          <a:ea typeface="+mn-ea"/>
                        </a:rPr>
                        <a:t>로직</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176,578</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173,413</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185,266</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14.0</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-1.8</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cs typeface="+mn-cs"/>
                        </a:rPr>
                        <a:t>6.8</a:t>
                      </a:r>
                      <a:endParaRPr lang="ko-KR" altLang="en-US" sz="1000" dirty="0">
                        <a:gradFill>
                          <a:gsLst>
                            <a:gs pos="0">
                              <a:schemeClr val="tx1"/>
                            </a:gs>
                            <a:gs pos="100000">
                              <a:schemeClr val="tx1"/>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372869"/>
                  </a:ext>
                </a:extLst>
              </a:tr>
              <a:tr h="275385">
                <a:tc>
                  <a:txBody>
                    <a:bodyPr/>
                    <a:lstStyle/>
                    <a:p>
                      <a:pPr algn="l" latinLnBrk="1"/>
                      <a:r>
                        <a:rPr lang="en-US" altLang="ko-KR" sz="1000" dirty="0">
                          <a:gradFill>
                            <a:gsLst>
                              <a:gs pos="0">
                                <a:schemeClr val="tx1"/>
                              </a:gs>
                              <a:gs pos="100000">
                                <a:schemeClr val="tx1"/>
                              </a:gs>
                            </a:gsLst>
                            <a:lin ang="5400000" scaled="1"/>
                          </a:gradFill>
                          <a:latin typeface="+mn-ea"/>
                          <a:ea typeface="+mn-ea"/>
                        </a:rPr>
                        <a:t> </a:t>
                      </a:r>
                      <a:r>
                        <a:rPr lang="ko-KR" altLang="en-US" sz="1000" dirty="0">
                          <a:gradFill>
                            <a:gsLst>
                              <a:gs pos="0">
                                <a:schemeClr val="tx1"/>
                              </a:gs>
                              <a:gs pos="100000">
                                <a:schemeClr val="tx1"/>
                              </a:gs>
                            </a:gsLst>
                            <a:lin ang="5400000" scaled="1"/>
                          </a:gradFill>
                          <a:latin typeface="+mn-ea"/>
                          <a:ea typeface="+mn-ea"/>
                        </a:rPr>
                        <a:t>  </a:t>
                      </a:r>
                      <a:r>
                        <a:rPr lang="en-US" altLang="ko-KR" sz="1000" dirty="0">
                          <a:gradFill>
                            <a:gsLst>
                              <a:gs pos="0">
                                <a:schemeClr val="tx1"/>
                              </a:gs>
                              <a:gs pos="100000">
                                <a:schemeClr val="tx1"/>
                              </a:gs>
                            </a:gsLst>
                            <a:lin ang="5400000" scaled="1"/>
                          </a:gradFill>
                          <a:latin typeface="+mn-ea"/>
                          <a:ea typeface="+mn-ea"/>
                        </a:rPr>
                        <a:t>-</a:t>
                      </a:r>
                      <a:r>
                        <a:rPr lang="ko-KR" altLang="en-US" sz="1000" dirty="0">
                          <a:gradFill>
                            <a:gsLst>
                              <a:gs pos="0">
                                <a:schemeClr val="tx1"/>
                              </a:gs>
                              <a:gs pos="100000">
                                <a:schemeClr val="tx1"/>
                              </a:gs>
                            </a:gsLst>
                            <a:lin ang="5400000" scaled="1"/>
                          </a:gradFill>
                          <a:latin typeface="+mn-ea"/>
                          <a:ea typeface="+mn-ea"/>
                        </a:rPr>
                        <a:t> 메모리</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129,767</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84,041</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120,326</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-15.6</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-35.2</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1">
                        <a:buFont typeface="Wingdings" panose="05000000000000000000" pitchFamily="2" charset="2"/>
                        <a:buNone/>
                      </a:pPr>
                      <a:r>
                        <a:rPr lang="en-US" altLang="ko-KR" sz="1000" dirty="0">
                          <a:gradFill>
                            <a:gsLst>
                              <a:gs pos="0">
                                <a:schemeClr val="tx1"/>
                              </a:gs>
                              <a:gs pos="100000">
                                <a:schemeClr val="tx1"/>
                              </a:gs>
                            </a:gsLst>
                            <a:lin ang="5400000" scaled="1"/>
                          </a:gradFill>
                          <a:latin typeface="+mn-ea"/>
                          <a:ea typeface="+mn-ea"/>
                        </a:rPr>
                        <a:t>43.2</a:t>
                      </a:r>
                      <a:endParaRPr lang="ko-KR" altLang="en-US" sz="1000"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995093"/>
                  </a:ext>
                </a:extLst>
              </a:tr>
              <a:tr h="275385">
                <a:tc>
                  <a:txBody>
                    <a:bodyPr/>
                    <a:lstStyle/>
                    <a:p>
                      <a:pPr algn="ctr" latinLnBrk="1"/>
                      <a:r>
                        <a:rPr lang="ko-KR" altLang="en-US" sz="1000" b="1" dirty="0">
                          <a:gradFill>
                            <a:gsLst>
                              <a:gs pos="0">
                                <a:schemeClr val="tx1"/>
                              </a:gs>
                              <a:gs pos="100000">
                                <a:schemeClr val="tx1"/>
                              </a:gs>
                            </a:gsLst>
                            <a:lin ang="5400000" scaled="1"/>
                          </a:gradFill>
                          <a:latin typeface="+mn-ea"/>
                          <a:ea typeface="+mn-ea"/>
                        </a:rPr>
                        <a:t>전체</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574,084</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515,095</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575,997</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0">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3.3</a:t>
                      </a:r>
                      <a:endParaRPr lang="ko-KR" altLang="en-US" sz="1000" b="1" dirty="0">
                        <a:gradFill>
                          <a:gsLst>
                            <a:gs pos="0">
                              <a:schemeClr val="tx1"/>
                            </a:gs>
                            <a:gs pos="100000">
                              <a:schemeClr val="tx1"/>
                            </a:gs>
                          </a:gsLst>
                          <a:lin ang="5400000" scaled="1"/>
                        </a:gradFill>
                        <a:latin typeface="+mn-ea"/>
                        <a:ea typeface="+mn-ea"/>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1">
                        <a:buFont typeface="Wingdings" panose="05000000000000000000" pitchFamily="2" charset="2"/>
                        <a:buNone/>
                      </a:pPr>
                      <a:r>
                        <a:rPr lang="en-US" altLang="ko-KR" sz="1000" b="1" dirty="0">
                          <a:gradFill>
                            <a:gsLst>
                              <a:gs pos="0">
                                <a:srgbClr val="C00000"/>
                              </a:gs>
                              <a:gs pos="100000">
                                <a:srgbClr val="C00000"/>
                              </a:gs>
                            </a:gsLst>
                            <a:lin ang="5400000" scaled="1"/>
                          </a:gradFill>
                          <a:latin typeface="+mn-ea"/>
                          <a:ea typeface="+mn-ea"/>
                          <a:cs typeface="+mn-cs"/>
                        </a:rPr>
                        <a:t>-10.3</a:t>
                      </a:r>
                      <a:endParaRPr lang="ko-KR" altLang="en-US" sz="1000" b="1" dirty="0">
                        <a:gradFill>
                          <a:gsLst>
                            <a:gs pos="0">
                              <a:srgbClr val="C00000"/>
                            </a:gs>
                            <a:gs pos="100000">
                              <a:srgbClr val="C00000"/>
                            </a:gs>
                          </a:gsLst>
                          <a:lin ang="5400000" scaled="1"/>
                        </a:gradFill>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marL="0" indent="0" algn="r" latinLnBrk="1">
                        <a:buFont typeface="Wingdings" panose="05000000000000000000" pitchFamily="2" charset="2"/>
                        <a:buNone/>
                      </a:pPr>
                      <a:r>
                        <a:rPr lang="en-US" altLang="ko-KR" sz="1000" b="1" dirty="0">
                          <a:gradFill>
                            <a:gsLst>
                              <a:gs pos="0">
                                <a:schemeClr val="tx1"/>
                              </a:gs>
                              <a:gs pos="100000">
                                <a:schemeClr val="tx1"/>
                              </a:gs>
                            </a:gsLst>
                            <a:lin ang="5400000" scaled="1"/>
                          </a:gradFill>
                          <a:latin typeface="+mn-ea"/>
                          <a:ea typeface="+mn-ea"/>
                        </a:rPr>
                        <a:t>11.8</a:t>
                      </a:r>
                    </a:p>
                  </a:txBody>
                  <a:tcPr marL="36000" marR="36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extLst>
                  <a:ext uri="{0D108BD9-81ED-4DB2-BD59-A6C34878D82A}">
                    <a16:rowId xmlns:a16="http://schemas.microsoft.com/office/drawing/2014/main" val="898539133"/>
                  </a:ext>
                </a:extLst>
              </a:tr>
            </a:tbl>
          </a:graphicData>
        </a:graphic>
      </p:graphicFrame>
      <p:sp>
        <p:nvSpPr>
          <p:cNvPr id="3" name="직사각형 2">
            <a:extLst>
              <a:ext uri="{FF2B5EF4-FFF2-40B4-BE49-F238E27FC236}">
                <a16:creationId xmlns:a16="http://schemas.microsoft.com/office/drawing/2014/main" id="{F398BFF8-6048-DC20-4276-5061E679EA25}"/>
              </a:ext>
            </a:extLst>
          </p:cNvPr>
          <p:cNvSpPr/>
          <p:nvPr/>
        </p:nvSpPr>
        <p:spPr>
          <a:xfrm>
            <a:off x="5305520" y="2371135"/>
            <a:ext cx="3783523" cy="1800493"/>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600"/>
              </a:spcAft>
              <a:buClr>
                <a:srgbClr val="000000">
                  <a:lumMod val="85000"/>
                  <a:lumOff val="15000"/>
                </a:srgbClr>
              </a:buClr>
              <a:buSzTx/>
              <a:buFontTx/>
              <a:buNone/>
              <a:tabLst/>
              <a:defRPr/>
            </a:pP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2023</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년 메모리 반도체 등 </a:t>
            </a: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IC </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제품군에서 하락세 관측</a:t>
            </a:r>
            <a:b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br>
            <a:endPar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endParaRPr>
          </a:p>
          <a:p>
            <a:pPr marL="171450" indent="-171450" algn="just">
              <a:spcBef>
                <a:spcPts val="300"/>
              </a:spcBef>
              <a:spcAft>
                <a:spcPts val="600"/>
              </a:spcAft>
              <a:buFont typeface="Wingdings" panose="05000000000000000000" pitchFamily="2" charset="2"/>
              <a:buChar char="§"/>
              <a:defRPr/>
            </a:pP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2023</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년에는 메모리 반도체</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(YoY -35.2%),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마이크로 반도체</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(YoY -9.6%)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등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IC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제품군</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(YoY -13.0%)</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에서 큰 폭의 하락세를 </a:t>
            </a:r>
            <a:r>
              <a:rPr lang="ko-KR" altLang="en-US" sz="1000" dirty="0">
                <a:gradFill>
                  <a:gsLst>
                    <a:gs pos="0">
                      <a:srgbClr val="000000"/>
                    </a:gs>
                    <a:gs pos="100000">
                      <a:srgbClr val="000000"/>
                    </a:gs>
                  </a:gsLst>
                  <a:lin ang="5400000" scaled="1"/>
                </a:gradFill>
                <a:latin typeface="KoPub돋움체 Medium"/>
                <a:ea typeface="KoPub돋움체 Medium"/>
              </a:rPr>
              <a:t>보일 것으로 예측됨</a:t>
            </a:r>
            <a:endParaRPr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endParaRPr>
          </a:p>
          <a:p>
            <a:pPr marL="171450" marR="0" lvl="0" indent="-171450" algn="just"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2024</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년에는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2</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년간 두 자리 수 이상의 전년비 감소세를 경험하였던 메모리 반도체가 높은 성장률을 기록하며 회복할 것으로 전망됨</a:t>
            </a:r>
          </a:p>
        </p:txBody>
      </p:sp>
    </p:spTree>
    <p:extLst>
      <p:ext uri="{BB962C8B-B14F-4D97-AF65-F5344CB8AC3E}">
        <p14:creationId xmlns:p14="http://schemas.microsoft.com/office/powerpoint/2010/main" val="375792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ko-KR" altLang="en-US" dirty="0">
                <a:ln>
                  <a:solidFill>
                    <a:schemeClr val="bg1">
                      <a:lumMod val="75000"/>
                      <a:alpha val="0"/>
                    </a:schemeClr>
                  </a:solidFill>
                </a:ln>
                <a:cs typeface="Univers for KPMG"/>
              </a:rPr>
              <a:t>추이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글로벌</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반도체 시장은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2000</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년대 이후</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IT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버블 붕괴</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글로벌 금융위기</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메모리 공급 과잉이 동반된 글로벌 경기 침체 등의 영향으로 하락세를 경험한 바 있음</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역대 글로벌 반도체 시장의 하락세는 장기간 지속되지는 않고 빠르게 회복하는 추이를 보였음</a:t>
            </a:r>
            <a:endPar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8" y="2155264"/>
            <a:ext cx="8928101"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83330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 반도체 시장 성장률 </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그룹 11">
            <a:extLst>
              <a:ext uri="{FF2B5EF4-FFF2-40B4-BE49-F238E27FC236}">
                <a16:creationId xmlns:a16="http://schemas.microsoft.com/office/drawing/2014/main" id="{49B13DB7-858C-BD8F-7E84-C59D953DF0E5}"/>
              </a:ext>
            </a:extLst>
          </p:cNvPr>
          <p:cNvGrpSpPr/>
          <p:nvPr/>
        </p:nvGrpSpPr>
        <p:grpSpPr>
          <a:xfrm>
            <a:off x="429911" y="2796363"/>
            <a:ext cx="8979183" cy="3268875"/>
            <a:chOff x="429911" y="2624115"/>
            <a:chExt cx="8979183" cy="3441123"/>
          </a:xfrm>
        </p:grpSpPr>
        <p:sp>
          <p:nvSpPr>
            <p:cNvPr id="6" name="직사각형 5">
              <a:extLst>
                <a:ext uri="{FF2B5EF4-FFF2-40B4-BE49-F238E27FC236}">
                  <a16:creationId xmlns:a16="http://schemas.microsoft.com/office/drawing/2014/main" id="{55EC0286-79EA-E977-479E-B0F35D2A7606}"/>
                </a:ext>
              </a:extLst>
            </p:cNvPr>
            <p:cNvSpPr/>
            <p:nvPr/>
          </p:nvSpPr>
          <p:spPr>
            <a:xfrm>
              <a:off x="903766" y="4320584"/>
              <a:ext cx="8357192" cy="12402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3" name="ChartObject">
              <a:extLst>
                <a:ext uri="{FF2B5EF4-FFF2-40B4-BE49-F238E27FC236}">
                  <a16:creationId xmlns:a16="http://schemas.microsoft.com/office/drawing/2014/main" id="{E2D9F726-C70C-0663-0495-5061D54D72A6}"/>
                </a:ext>
              </a:extLst>
            </p:cNvPr>
            <p:cNvGraphicFramePr/>
            <p:nvPr>
              <p:extLst>
                <p:ext uri="{D42A27DB-BD31-4B8C-83A1-F6EECF244321}">
                  <p14:modId xmlns:p14="http://schemas.microsoft.com/office/powerpoint/2010/main" val="1258965361"/>
                </p:ext>
              </p:extLst>
            </p:nvPr>
          </p:nvGraphicFramePr>
          <p:xfrm>
            <a:off x="429911" y="2624115"/>
            <a:ext cx="8979183" cy="3441123"/>
          </p:xfrm>
          <a:graphic>
            <a:graphicData uri="http://schemas.openxmlformats.org/drawingml/2006/chart">
              <c:chart xmlns:c="http://schemas.openxmlformats.org/drawingml/2006/chart" xmlns:r="http://schemas.openxmlformats.org/officeDocument/2006/relationships" r:id="rId2"/>
            </a:graphicData>
          </a:graphic>
        </p:graphicFrame>
      </p:grpSp>
      <p:sp>
        <p:nvSpPr>
          <p:cNvPr id="13" name="TextBox 12">
            <a:extLst>
              <a:ext uri="{FF2B5EF4-FFF2-40B4-BE49-F238E27FC236}">
                <a16:creationId xmlns:a16="http://schemas.microsoft.com/office/drawing/2014/main" id="{EBAA5030-1DC4-83F2-1634-8E217F4ED573}"/>
              </a:ext>
            </a:extLst>
          </p:cNvPr>
          <p:cNvSpPr txBox="1"/>
          <p:nvPr/>
        </p:nvSpPr>
        <p:spPr>
          <a:xfrm>
            <a:off x="496905" y="5969541"/>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 name="TextBox 4">
            <a:extLst>
              <a:ext uri="{FF2B5EF4-FFF2-40B4-BE49-F238E27FC236}">
                <a16:creationId xmlns:a16="http://schemas.microsoft.com/office/drawing/2014/main" id="{AE54634A-A8E8-75D9-45B3-52F2294437CB}"/>
              </a:ext>
            </a:extLst>
          </p:cNvPr>
          <p:cNvSpPr txBox="1"/>
          <p:nvPr/>
        </p:nvSpPr>
        <p:spPr>
          <a:xfrm>
            <a:off x="2102569" y="2487331"/>
            <a:ext cx="572563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1400" b="1"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전년 대비 성장률</a:t>
            </a:r>
            <a:endParaRPr kumimoji="0" lang="en-US" altLang="ko-KR" sz="1400" b="1"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10" name="사각형: 둥근 모서리 9">
            <a:extLst>
              <a:ext uri="{FF2B5EF4-FFF2-40B4-BE49-F238E27FC236}">
                <a16:creationId xmlns:a16="http://schemas.microsoft.com/office/drawing/2014/main" id="{B5EA1A48-1F5E-A954-D288-D975E5CF71D7}"/>
              </a:ext>
            </a:extLst>
          </p:cNvPr>
          <p:cNvSpPr/>
          <p:nvPr/>
        </p:nvSpPr>
        <p:spPr>
          <a:xfrm>
            <a:off x="1209434" y="2839284"/>
            <a:ext cx="893135" cy="350712"/>
          </a:xfrm>
          <a:prstGeom prst="roundRect">
            <a:avLst>
              <a:gd name="adj" fmla="val 50000"/>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IT </a:t>
            </a:r>
            <a:r>
              <a:rPr kumimoji="0" lang="ko-KR" alt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버블 붕괴</a:t>
            </a:r>
          </a:p>
        </p:txBody>
      </p:sp>
      <p:sp>
        <p:nvSpPr>
          <p:cNvPr id="11" name="사각형: 둥근 모서리 10">
            <a:extLst>
              <a:ext uri="{FF2B5EF4-FFF2-40B4-BE49-F238E27FC236}">
                <a16:creationId xmlns:a16="http://schemas.microsoft.com/office/drawing/2014/main" id="{59D04E49-D98B-FE1F-F1D5-38B2C4A22B78}"/>
              </a:ext>
            </a:extLst>
          </p:cNvPr>
          <p:cNvSpPr/>
          <p:nvPr/>
        </p:nvSpPr>
        <p:spPr>
          <a:xfrm>
            <a:off x="3572541" y="2839284"/>
            <a:ext cx="986388" cy="353850"/>
          </a:xfrm>
          <a:prstGeom prst="roundRect">
            <a:avLst>
              <a:gd name="adj" fmla="val 50000"/>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글로벌</a:t>
            </a:r>
            <a:endParaRPr kumimoji="0" lang="en-US" altLang="ko-KR"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금융위기</a:t>
            </a:r>
          </a:p>
        </p:txBody>
      </p:sp>
      <p:sp>
        <p:nvSpPr>
          <p:cNvPr id="14" name="사각형: 둥근 모서리 13">
            <a:extLst>
              <a:ext uri="{FF2B5EF4-FFF2-40B4-BE49-F238E27FC236}">
                <a16:creationId xmlns:a16="http://schemas.microsoft.com/office/drawing/2014/main" id="{4AD3FAF8-B7D2-1A23-47B8-1DDC28866532}"/>
              </a:ext>
            </a:extLst>
          </p:cNvPr>
          <p:cNvSpPr/>
          <p:nvPr/>
        </p:nvSpPr>
        <p:spPr>
          <a:xfrm>
            <a:off x="6964327" y="2839284"/>
            <a:ext cx="1244008" cy="353850"/>
          </a:xfrm>
          <a:prstGeom prst="roundRect">
            <a:avLst>
              <a:gd name="adj" fmla="val 50000"/>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글로벌 경기 침체 </a:t>
            </a:r>
            <a:r>
              <a:rPr kumimoji="0" lang="en-US" altLang="ko-KR"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  </a:t>
            </a:r>
            <a:r>
              <a:rPr kumimoji="0" lang="ko-KR" alt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KoPub돋움체 Bold"/>
                <a:ea typeface="KoPub돋움체 Medium"/>
                <a:cs typeface="+mn-cs"/>
              </a:rPr>
              <a:t>메모리 공급 과잉 </a:t>
            </a:r>
          </a:p>
        </p:txBody>
      </p:sp>
    </p:spTree>
    <p:extLst>
      <p:ext uri="{BB962C8B-B14F-4D97-AF65-F5344CB8AC3E}">
        <p14:creationId xmlns:p14="http://schemas.microsoft.com/office/powerpoint/2010/main" val="284734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IC</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제품군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IC(Integrated Circuit,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집적회로</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 시장은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2023</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4,128</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억 달러 규모에 달할 것으로 전망됨</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2022</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대비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-13.0%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감소할 것으로 전망되는 수치임</a:t>
            </a:r>
            <a:endPar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endParaRPr>
          </a:p>
          <a:p>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*IC:</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독립된 소자를 하나의 기판에 결합된 형태로 구성하는 형태</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9" y="2164789"/>
            <a:ext cx="89281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63556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IC</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488950" y="5965955"/>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488950" y="2790824"/>
          <a:ext cx="8928100" cy="308609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28D2828-A7D4-127C-1953-0B143577B2B3}"/>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355732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en-US" altLang="ko-KR" dirty="0">
                <a:ln>
                  <a:solidFill>
                    <a:schemeClr val="bg1">
                      <a:lumMod val="75000"/>
                      <a:alpha val="0"/>
                    </a:schemeClr>
                  </a:solidFill>
                </a:ln>
                <a:cs typeface="Univers for KPMG"/>
              </a:rPr>
              <a:t>Logic</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제품군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Logic</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시장은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2023</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1,734</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 달러 수준의 시장 규모에 달할 것으로 전망됨</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2022</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대비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-1.8%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소폭 감소할 것으로 전망되나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2020</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이후 연평균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13.0%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수준의 높은 성장세를 기록 중인 분야임 </a:t>
            </a:r>
            <a:endPar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*Logic: </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논리 연산 작업을 수행하는 분야</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9" y="2165897"/>
            <a:ext cx="89281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76931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Logic</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490229" y="5973264"/>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488949" y="2795108"/>
          <a:ext cx="8928101" cy="308181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2BD07549-05AE-4AB8-FF79-C5424359D326}"/>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99016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en-US" altLang="ko-KR" dirty="0">
                <a:ln>
                  <a:solidFill>
                    <a:schemeClr val="bg1">
                      <a:lumMod val="75000"/>
                      <a:alpha val="0"/>
                    </a:schemeClr>
                  </a:solidFill>
                </a:ln>
                <a:cs typeface="Univers for KPMG"/>
              </a:rPr>
              <a:t>Memory</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a:t>
            </a:r>
            <a:r>
              <a:rPr lang="ko-KR" altLang="en-US" dirty="0">
                <a:ln>
                  <a:solidFill>
                    <a:schemeClr val="bg1">
                      <a:lumMod val="75000"/>
                      <a:alpha val="0"/>
                    </a:schemeClr>
                  </a:solidFill>
                </a:ln>
                <a:cs typeface="Univers for KPMG"/>
              </a:rPr>
              <a:t>제품군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Memory</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시장은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2023</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840</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 달러 규모에 달할 것으로 전망됨</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2022</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대비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35.2</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감소한 수준으로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2022</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년에 이어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연속으로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-15%</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이상의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감소세를 기록함</a:t>
            </a:r>
            <a:endPar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endParaRPr>
          </a:p>
          <a:p>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*Memory: </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전자 신호를 저장하는 역할을 하는 분야</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8" y="2165897"/>
            <a:ext cx="8928099"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87195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Memory</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500863" y="5973264"/>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488950" y="2796363"/>
          <a:ext cx="8928097" cy="309407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263A60D-1C1F-D60E-716F-50E9B0794C43}"/>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34819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en-US" altLang="ko-KR" dirty="0">
                <a:ln>
                  <a:solidFill>
                    <a:schemeClr val="bg1">
                      <a:lumMod val="75000"/>
                      <a:alpha val="0"/>
                    </a:schemeClr>
                  </a:solidFill>
                </a:ln>
                <a:cs typeface="Univers for KPMG"/>
              </a:rPr>
              <a:t>Micro</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제품군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Micro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시장 규모는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2023</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715</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억 달러 규모를 기록할 것으로 전망됨</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2022</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대비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-9.6%</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 감소하는 수준임</a:t>
            </a:r>
            <a:endPar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endParaRPr>
          </a:p>
          <a:p>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en-US" altLang="ko-KR" sz="1300" dirty="0">
                <a:ln>
                  <a:solidFill>
                    <a:schemeClr val="bg1">
                      <a:lumMod val="75000"/>
                      <a:alpha val="0"/>
                    </a:schemeClr>
                  </a:solidFill>
                </a:ln>
                <a:latin typeface="KoPub돋움체 Medium" panose="00000600000000000000" pitchFamily="2" charset="-127"/>
                <a:ea typeface="KoPub돋움체 Medium" panose="00000600000000000000" pitchFamily="2" charset="-127"/>
              </a:rPr>
              <a:t>Micro: </a:t>
            </a:r>
            <a:r>
              <a:rPr lang="ko-KR" altLang="en-US" sz="1300" dirty="0">
                <a:ln>
                  <a:solidFill>
                    <a:schemeClr val="bg1">
                      <a:lumMod val="75000"/>
                      <a:alpha val="0"/>
                    </a:schemeClr>
                  </a:solidFill>
                </a:ln>
                <a:latin typeface="KoPub돋움체 Medium" panose="00000600000000000000" pitchFamily="2" charset="-127"/>
                <a:ea typeface="KoPub돋움체 Medium" panose="00000600000000000000" pitchFamily="2" charset="-127"/>
              </a:rPr>
              <a:t>명령어를 저장하고</a:t>
            </a:r>
            <a:r>
              <a:rPr lang="en-US" altLang="ko-KR" sz="1300"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sz="1300" dirty="0">
                <a:ln>
                  <a:solidFill>
                    <a:schemeClr val="bg1">
                      <a:lumMod val="75000"/>
                      <a:alpha val="0"/>
                    </a:schemeClr>
                  </a:solidFill>
                </a:ln>
                <a:latin typeface="KoPub돋움체 Medium" panose="00000600000000000000" pitchFamily="2" charset="-127"/>
                <a:ea typeface="KoPub돋움체 Medium" panose="00000600000000000000" pitchFamily="2" charset="-127"/>
              </a:rPr>
              <a:t>판단하는 등 두뇌역할을 수행하는 부품</a:t>
            </a:r>
            <a:endPar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8" y="2165897"/>
            <a:ext cx="8928099"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77588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Micro</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500862" y="5973264"/>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500862" y="2781300"/>
          <a:ext cx="8928099" cy="309562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BE0EA3F-D288-AFC2-3CC2-A05F7B971D07}"/>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540821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a:t>
            </a:r>
            <a:r>
              <a:rPr lang="en-US" altLang="ko-KR" dirty="0">
                <a:ln>
                  <a:solidFill>
                    <a:schemeClr val="bg1">
                      <a:lumMod val="75000"/>
                      <a:alpha val="0"/>
                    </a:schemeClr>
                  </a:solidFill>
                </a:ln>
                <a:cs typeface="Univers for KPMG"/>
              </a:rPr>
              <a:t>Optoelectronic</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반도체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27635"/>
            <a:ext cx="8928100" cy="864737"/>
          </a:xfrm>
        </p:spPr>
        <p:txBody>
          <a:bodyPr lIns="0" tIns="0" rIns="0" bIns="0" anchor="t"/>
          <a:lstStyle/>
          <a:p>
            <a:r>
              <a:rPr lang="en-US" altLang="ko-KR" sz="1500" dirty="0">
                <a:ln>
                  <a:solidFill>
                    <a:schemeClr val="bg1">
                      <a:lumMod val="75000"/>
                      <a:alpha val="0"/>
                    </a:schemeClr>
                  </a:solidFill>
                </a:ln>
                <a:latin typeface="KoPub돋움체 Medium" panose="00000600000000000000" pitchFamily="2" charset="-127"/>
                <a:ea typeface="KoPub돋움체 Medium"/>
              </a:rPr>
              <a:t>Optoelectronic(</a:t>
            </a:r>
            <a:r>
              <a:rPr lang="ko-KR" altLang="en-US" sz="1500" dirty="0">
                <a:ln>
                  <a:solidFill>
                    <a:schemeClr val="bg1">
                      <a:lumMod val="75000"/>
                      <a:alpha val="0"/>
                    </a:schemeClr>
                  </a:solidFill>
                </a:ln>
                <a:latin typeface="KoPub돋움체 Medium" panose="00000600000000000000" pitchFamily="2" charset="-127"/>
                <a:ea typeface="KoPub돋움체 Medium"/>
              </a:rPr>
              <a:t>광전자</a:t>
            </a:r>
            <a:r>
              <a:rPr lang="en-US" altLang="ko-KR" sz="1500" dirty="0">
                <a:ln>
                  <a:solidFill>
                    <a:schemeClr val="bg1">
                      <a:lumMod val="75000"/>
                      <a:alpha val="0"/>
                    </a:schemeClr>
                  </a:solidFill>
                </a:ln>
                <a:latin typeface="KoPub돋움체 Medium" panose="00000600000000000000" pitchFamily="2" charset="-127"/>
                <a:ea typeface="KoPub돋움체 Medium"/>
              </a:rPr>
              <a:t>)</a:t>
            </a:r>
            <a:r>
              <a:rPr lang="ko-KR" altLang="en-US" sz="1500" dirty="0">
                <a:ln>
                  <a:solidFill>
                    <a:schemeClr val="bg1">
                      <a:lumMod val="75000"/>
                      <a:alpha val="0"/>
                    </a:schemeClr>
                  </a:solidFill>
                </a:ln>
                <a:latin typeface="KoPub돋움체 Medium" panose="00000600000000000000" pitchFamily="2" charset="-127"/>
                <a:ea typeface="KoPub돋움체 Medium"/>
              </a:rPr>
              <a:t> 반도체의 </a:t>
            </a:r>
            <a:r>
              <a:rPr lang="en-US" altLang="ko-KR" sz="1500" dirty="0">
                <a:ln>
                  <a:solidFill>
                    <a:schemeClr val="bg1">
                      <a:lumMod val="75000"/>
                      <a:alpha val="0"/>
                    </a:schemeClr>
                  </a:solidFill>
                </a:ln>
                <a:latin typeface="KoPub돋움체 Medium" panose="00000600000000000000" pitchFamily="2" charset="-127"/>
                <a:ea typeface="KoPub돋움체 Medium"/>
              </a:rPr>
              <a:t>2023</a:t>
            </a:r>
            <a:r>
              <a:rPr lang="ko-KR" altLang="en-US" sz="1500" dirty="0">
                <a:ln>
                  <a:solidFill>
                    <a:schemeClr val="bg1">
                      <a:lumMod val="75000"/>
                      <a:alpha val="0"/>
                    </a:schemeClr>
                  </a:solidFill>
                </a:ln>
                <a:latin typeface="KoPub돋움체 Medium" panose="00000600000000000000" pitchFamily="2" charset="-127"/>
                <a:ea typeface="KoPub돋움체 Medium"/>
              </a:rPr>
              <a:t>년 시장 규모는 </a:t>
            </a:r>
            <a:r>
              <a:rPr lang="en-US" altLang="ko-KR" dirty="0">
                <a:ln>
                  <a:solidFill>
                    <a:schemeClr val="bg1">
                      <a:lumMod val="75000"/>
                      <a:alpha val="0"/>
                    </a:schemeClr>
                  </a:solidFill>
                </a:ln>
                <a:latin typeface="KoPub돋움체 Medium" panose="00000600000000000000" pitchFamily="2" charset="-127"/>
                <a:ea typeface="KoPub돋움체 Medium"/>
              </a:rPr>
              <a:t>459</a:t>
            </a:r>
            <a:r>
              <a:rPr lang="ko-KR" altLang="en-US" sz="1500" dirty="0">
                <a:ln>
                  <a:solidFill>
                    <a:schemeClr val="bg1">
                      <a:lumMod val="75000"/>
                      <a:alpha val="0"/>
                    </a:schemeClr>
                  </a:solidFill>
                </a:ln>
                <a:latin typeface="KoPub돋움체 Medium" panose="00000600000000000000" pitchFamily="2" charset="-127"/>
                <a:ea typeface="KoPub돋움체 Medium"/>
              </a:rPr>
              <a:t>억 달러 수준을 기록할 것으로 전망됨</a:t>
            </a:r>
            <a:r>
              <a:rPr lang="en-US" altLang="ko-KR" sz="1500" dirty="0">
                <a:ln>
                  <a:solidFill>
                    <a:schemeClr val="bg1">
                      <a:lumMod val="75000"/>
                      <a:alpha val="0"/>
                    </a:schemeClr>
                  </a:solidFill>
                </a:ln>
                <a:latin typeface="KoPub돋움체 Medium" panose="00000600000000000000" pitchFamily="2" charset="-127"/>
                <a:ea typeface="KoPub돋움체 Medium"/>
              </a:rPr>
              <a:t>. 2022</a:t>
            </a:r>
            <a:r>
              <a:rPr lang="ko-KR" altLang="en-US" sz="1500" dirty="0">
                <a:ln>
                  <a:solidFill>
                    <a:schemeClr val="bg1">
                      <a:lumMod val="75000"/>
                      <a:alpha val="0"/>
                    </a:schemeClr>
                  </a:solidFill>
                </a:ln>
                <a:latin typeface="KoPub돋움체 Medium" panose="00000600000000000000" pitchFamily="2" charset="-127"/>
                <a:ea typeface="KoPub돋움체 Medium"/>
              </a:rPr>
              <a:t>년 대비 </a:t>
            </a:r>
            <a:r>
              <a:rPr lang="en-US" altLang="ko-KR" sz="1500" dirty="0">
                <a:ln>
                  <a:solidFill>
                    <a:schemeClr val="bg1">
                      <a:lumMod val="75000"/>
                      <a:alpha val="0"/>
                    </a:schemeClr>
                  </a:solidFill>
                </a:ln>
                <a:latin typeface="KoPub돋움체 Medium" panose="00000600000000000000" pitchFamily="2" charset="-127"/>
                <a:ea typeface="KoPub돋움체 Medium"/>
              </a:rPr>
              <a:t>4</a:t>
            </a:r>
            <a:r>
              <a:rPr lang="en-US" altLang="ko-KR" dirty="0">
                <a:ln>
                  <a:solidFill>
                    <a:schemeClr val="bg1">
                      <a:lumMod val="75000"/>
                      <a:alpha val="0"/>
                    </a:schemeClr>
                  </a:solidFill>
                </a:ln>
                <a:latin typeface="KoPub돋움체 Medium" panose="00000600000000000000" pitchFamily="2" charset="-127"/>
                <a:ea typeface="KoPub돋움체 Medium"/>
              </a:rPr>
              <a:t>.6% </a:t>
            </a:r>
            <a:r>
              <a:rPr lang="ko-KR" altLang="en-US" dirty="0">
                <a:ln>
                  <a:solidFill>
                    <a:schemeClr val="bg1">
                      <a:lumMod val="75000"/>
                      <a:alpha val="0"/>
                    </a:schemeClr>
                  </a:solidFill>
                </a:ln>
                <a:latin typeface="KoPub돋움체 Medium" panose="00000600000000000000" pitchFamily="2" charset="-127"/>
                <a:ea typeface="KoPub돋움체 Medium"/>
              </a:rPr>
              <a:t>증가한 수준임</a:t>
            </a:r>
            <a:r>
              <a:rPr lang="en-US" altLang="ko-KR" dirty="0">
                <a:ln>
                  <a:solidFill>
                    <a:schemeClr val="bg1">
                      <a:lumMod val="75000"/>
                      <a:alpha val="0"/>
                    </a:schemeClr>
                  </a:solidFill>
                </a:ln>
                <a:latin typeface="KoPub돋움체 Medium" panose="00000600000000000000" pitchFamily="2" charset="-127"/>
                <a:ea typeface="KoPub돋움체 Medium"/>
              </a:rPr>
              <a:t>. Optoelectronic </a:t>
            </a:r>
            <a:r>
              <a:rPr lang="ko-KR" altLang="en-US" dirty="0">
                <a:ln>
                  <a:solidFill>
                    <a:schemeClr val="bg1">
                      <a:lumMod val="75000"/>
                      <a:alpha val="0"/>
                    </a:schemeClr>
                  </a:solidFill>
                </a:ln>
                <a:latin typeface="KoPub돋움체 Medium" panose="00000600000000000000" pitchFamily="2" charset="-127"/>
                <a:ea typeface="KoPub돋움체 Medium"/>
              </a:rPr>
              <a:t>반도체는 지난 </a:t>
            </a:r>
            <a:r>
              <a:rPr lang="en-US" altLang="ko-KR" dirty="0">
                <a:ln>
                  <a:solidFill>
                    <a:schemeClr val="bg1">
                      <a:lumMod val="75000"/>
                      <a:alpha val="0"/>
                    </a:schemeClr>
                  </a:solidFill>
                </a:ln>
                <a:latin typeface="KoPub돋움체 Medium" panose="00000600000000000000" pitchFamily="2" charset="-127"/>
                <a:ea typeface="KoPub돋움체 Medium"/>
              </a:rPr>
              <a:t>10</a:t>
            </a:r>
            <a:r>
              <a:rPr lang="ko-KR" altLang="en-US" dirty="0">
                <a:ln>
                  <a:solidFill>
                    <a:schemeClr val="bg1">
                      <a:lumMod val="75000"/>
                      <a:alpha val="0"/>
                    </a:schemeClr>
                  </a:solidFill>
                </a:ln>
                <a:latin typeface="KoPub돋움체 Medium" panose="00000600000000000000" pitchFamily="2" charset="-127"/>
                <a:ea typeface="KoPub돋움체 Medium"/>
              </a:rPr>
              <a:t>년간 </a:t>
            </a:r>
            <a:r>
              <a:rPr lang="en-US" altLang="ko-KR" dirty="0">
                <a:ln>
                  <a:solidFill>
                    <a:schemeClr val="bg1">
                      <a:lumMod val="75000"/>
                      <a:alpha val="0"/>
                    </a:schemeClr>
                  </a:solidFill>
                </a:ln>
                <a:latin typeface="KoPub돋움체 Medium" panose="00000600000000000000" pitchFamily="2" charset="-127"/>
                <a:ea typeface="KoPub돋움체 Medium"/>
              </a:rPr>
              <a:t>2016</a:t>
            </a:r>
            <a:r>
              <a:rPr lang="ko-KR" altLang="en-US" dirty="0">
                <a:ln>
                  <a:solidFill>
                    <a:schemeClr val="bg1">
                      <a:lumMod val="75000"/>
                      <a:alpha val="0"/>
                    </a:schemeClr>
                  </a:solidFill>
                </a:ln>
                <a:latin typeface="KoPub돋움체 Medium" panose="00000600000000000000" pitchFamily="2" charset="-127"/>
                <a:ea typeface="KoPub돋움체 Medium"/>
              </a:rPr>
              <a:t>년</a:t>
            </a:r>
            <a:r>
              <a:rPr lang="en-US" altLang="ko-KR" dirty="0">
                <a:ln>
                  <a:solidFill>
                    <a:schemeClr val="bg1">
                      <a:lumMod val="75000"/>
                      <a:alpha val="0"/>
                    </a:schemeClr>
                  </a:solidFill>
                </a:ln>
                <a:latin typeface="KoPub돋움체 Medium" panose="00000600000000000000" pitchFamily="2" charset="-127"/>
                <a:ea typeface="KoPub돋움체 Medium"/>
              </a:rPr>
              <a:t>, 2020</a:t>
            </a:r>
            <a:r>
              <a:rPr lang="ko-KR" altLang="en-US" dirty="0">
                <a:ln>
                  <a:solidFill>
                    <a:schemeClr val="bg1">
                      <a:lumMod val="75000"/>
                      <a:alpha val="0"/>
                    </a:schemeClr>
                  </a:solidFill>
                </a:ln>
                <a:latin typeface="KoPub돋움체 Medium" panose="00000600000000000000" pitchFamily="2" charset="-127"/>
                <a:ea typeface="KoPub돋움체 Medium"/>
              </a:rPr>
              <a:t>년을 제외하고 지속적인 성장세를 기록하고 있으며</a:t>
            </a:r>
            <a:r>
              <a:rPr lang="en-US" altLang="ko-KR" dirty="0">
                <a:ln>
                  <a:solidFill>
                    <a:schemeClr val="bg1">
                      <a:lumMod val="75000"/>
                      <a:alpha val="0"/>
                    </a:schemeClr>
                  </a:solidFill>
                </a:ln>
                <a:latin typeface="KoPub돋움체 Medium" panose="00000600000000000000" pitchFamily="2" charset="-127"/>
                <a:ea typeface="KoPub돋움체 Medium"/>
              </a:rPr>
              <a:t>, </a:t>
            </a:r>
            <a:r>
              <a:rPr lang="ko-KR" altLang="en-US" dirty="0">
                <a:ln>
                  <a:solidFill>
                    <a:schemeClr val="bg1">
                      <a:lumMod val="75000"/>
                      <a:alpha val="0"/>
                    </a:schemeClr>
                  </a:solidFill>
                </a:ln>
                <a:latin typeface="KoPub돋움체 Medium" panose="00000600000000000000" pitchFamily="2" charset="-127"/>
                <a:ea typeface="KoPub돋움체 Medium"/>
              </a:rPr>
              <a:t>최근 </a:t>
            </a:r>
            <a:r>
              <a:rPr lang="en-US" altLang="ko-KR" dirty="0">
                <a:ln>
                  <a:solidFill>
                    <a:schemeClr val="bg1">
                      <a:lumMod val="75000"/>
                      <a:alpha val="0"/>
                    </a:schemeClr>
                  </a:solidFill>
                </a:ln>
                <a:latin typeface="KoPub돋움체 Medium" panose="00000600000000000000" pitchFamily="2" charset="-127"/>
                <a:ea typeface="KoPub돋움체 Medium"/>
              </a:rPr>
              <a:t>10</a:t>
            </a:r>
            <a:r>
              <a:rPr lang="ko-KR" altLang="en-US" dirty="0">
                <a:ln>
                  <a:solidFill>
                    <a:schemeClr val="bg1">
                      <a:lumMod val="75000"/>
                      <a:alpha val="0"/>
                    </a:schemeClr>
                  </a:solidFill>
                </a:ln>
                <a:latin typeface="KoPub돋움체 Medium" panose="00000600000000000000" pitchFamily="2" charset="-127"/>
                <a:ea typeface="KoPub돋움체 Medium"/>
              </a:rPr>
              <a:t>년간 연평균 성장률은 </a:t>
            </a:r>
            <a:r>
              <a:rPr lang="en-US" altLang="ko-KR" dirty="0">
                <a:ln>
                  <a:solidFill>
                    <a:schemeClr val="bg1">
                      <a:lumMod val="75000"/>
                      <a:alpha val="0"/>
                    </a:schemeClr>
                  </a:solidFill>
                </a:ln>
                <a:latin typeface="KoPub돋움체 Medium" panose="00000600000000000000" pitchFamily="2" charset="-127"/>
                <a:ea typeface="KoPub돋움체 Medium"/>
              </a:rPr>
              <a:t>4.9% </a:t>
            </a:r>
            <a:r>
              <a:rPr lang="ko-KR" altLang="en-US" dirty="0">
                <a:ln>
                  <a:solidFill>
                    <a:schemeClr val="bg1">
                      <a:lumMod val="75000"/>
                      <a:alpha val="0"/>
                    </a:schemeClr>
                  </a:solidFill>
                </a:ln>
                <a:latin typeface="KoPub돋움체 Medium" panose="00000600000000000000" pitchFamily="2" charset="-127"/>
                <a:ea typeface="KoPub돋움체 Medium"/>
              </a:rPr>
              <a:t>수준임</a:t>
            </a:r>
            <a:endParaRPr lang="en-US" altLang="ko-KR" dirty="0">
              <a:ln>
                <a:solidFill>
                  <a:schemeClr val="bg1">
                    <a:lumMod val="75000"/>
                    <a:alpha val="0"/>
                  </a:schemeClr>
                </a:solidFill>
              </a:ln>
              <a:latin typeface="KoPub돋움체 Medium" panose="00000600000000000000" pitchFamily="2" charset="-127"/>
              <a:ea typeface="KoPub돋움체 Medium"/>
            </a:endParaRPr>
          </a:p>
          <a:p>
            <a:r>
              <a:rPr lang="en-US" altLang="ko-KR" sz="1300" dirty="0">
                <a:ln>
                  <a:solidFill>
                    <a:schemeClr val="bg1">
                      <a:lumMod val="75000"/>
                      <a:alpha val="0"/>
                    </a:schemeClr>
                  </a:solidFill>
                </a:ln>
                <a:latin typeface="KoPub돋움체 Medium" panose="00000600000000000000" pitchFamily="2" charset="-127"/>
                <a:ea typeface="KoPub돋움체 Medium"/>
              </a:rPr>
              <a:t>*Optoelectronic </a:t>
            </a:r>
            <a:r>
              <a:rPr lang="ko-KR" altLang="en-US" sz="1300" dirty="0">
                <a:ln>
                  <a:solidFill>
                    <a:schemeClr val="bg1">
                      <a:lumMod val="75000"/>
                      <a:alpha val="0"/>
                    </a:schemeClr>
                  </a:solidFill>
                </a:ln>
                <a:latin typeface="KoPub돋움체 Medium" panose="00000600000000000000" pitchFamily="2" charset="-127"/>
                <a:ea typeface="KoPub돋움체 Medium"/>
              </a:rPr>
              <a:t>반도체</a:t>
            </a:r>
            <a:r>
              <a:rPr lang="en-US" altLang="ko-KR" sz="1300" dirty="0">
                <a:ln>
                  <a:solidFill>
                    <a:schemeClr val="bg1">
                      <a:lumMod val="75000"/>
                      <a:alpha val="0"/>
                    </a:schemeClr>
                  </a:solidFill>
                </a:ln>
                <a:latin typeface="KoPub돋움체 Medium" panose="00000600000000000000" pitchFamily="2" charset="-127"/>
                <a:ea typeface="KoPub돋움체 Medium"/>
              </a:rPr>
              <a:t>: </a:t>
            </a:r>
            <a:r>
              <a:rPr lang="ko-KR" altLang="en-US" sz="1300" dirty="0">
                <a:ln>
                  <a:solidFill>
                    <a:schemeClr val="bg1">
                      <a:lumMod val="75000"/>
                      <a:alpha val="0"/>
                    </a:schemeClr>
                  </a:solidFill>
                </a:ln>
                <a:latin typeface="KoPub돋움체 Medium" panose="00000600000000000000" pitchFamily="2" charset="-127"/>
                <a:ea typeface="KoPub돋움체 Medium"/>
              </a:rPr>
              <a:t>빛과</a:t>
            </a:r>
            <a:r>
              <a:rPr lang="en-US" altLang="ko-KR" sz="1300" dirty="0">
                <a:ln>
                  <a:solidFill>
                    <a:schemeClr val="bg1">
                      <a:lumMod val="75000"/>
                      <a:alpha val="0"/>
                    </a:schemeClr>
                  </a:solidFill>
                </a:ln>
                <a:latin typeface="KoPub돋움체 Medium" panose="00000600000000000000" pitchFamily="2" charset="-127"/>
                <a:ea typeface="KoPub돋움체 Medium"/>
              </a:rPr>
              <a:t> </a:t>
            </a:r>
            <a:r>
              <a:rPr lang="ko-KR" altLang="en-US" sz="1300" dirty="0">
                <a:ln>
                  <a:solidFill>
                    <a:schemeClr val="bg1">
                      <a:lumMod val="75000"/>
                      <a:alpha val="0"/>
                    </a:schemeClr>
                  </a:solidFill>
                </a:ln>
                <a:latin typeface="KoPub돋움체 Medium" panose="00000600000000000000" pitchFamily="2" charset="-127"/>
                <a:ea typeface="KoPub돋움체 Medium"/>
              </a:rPr>
              <a:t>전기신호를 변환하여 전달하는 부품</a:t>
            </a:r>
            <a:endParaRPr lang="ko-KR" altLang="en-US" sz="1300" dirty="0">
              <a:ln>
                <a:solidFill>
                  <a:srgbClr val="FFFFFF">
                    <a:lumMod val="75000"/>
                    <a:alpha val="0"/>
                  </a:srgbClr>
                </a:solidFill>
              </a:ln>
              <a:latin typeface="KoPub돋움체 Medium" panose="00000600000000000000" pitchFamily="2" charset="-127"/>
              <a:ea typeface="KoPub돋움체 Medium"/>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8948" y="2283975"/>
            <a:ext cx="8928101"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32459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Optoelectronic</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반도체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500863" y="5973264"/>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500863" y="2764465"/>
          <a:ext cx="8904273" cy="311246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B1E0AA3-B119-E84A-52A4-7F7ED1C4A939}"/>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41565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글로벌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글로벌 반도체 시장 규모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(WSTS) 》 Dis</a:t>
            </a:r>
            <a:r>
              <a:rPr lang="en-US" altLang="ko-KR" dirty="0">
                <a:ln>
                  <a:solidFill>
                    <a:schemeClr val="bg1">
                      <a:lumMod val="75000"/>
                      <a:alpha val="0"/>
                    </a:schemeClr>
                  </a:solidFill>
                </a:ln>
                <a:cs typeface="Univers for KPMG"/>
              </a:rPr>
              <a:t>crete</a:t>
            </a:r>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 반도체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Discrete(</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개별</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반도체는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2023</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359</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억 달러 수준에 달할 것으로 전망됨</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Discrete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반도체는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2020</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이후 빠른 속도로 시장 규모가 확대되고 있으며</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2020</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년 대비 연평균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14.7%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수준의 증가세를 기록할 것으로 보임</a:t>
            </a:r>
            <a:endPar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endParaRPr>
          </a:p>
          <a:p>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*Discrete </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반도체</a:t>
            </a:r>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개별 반도체</a:t>
            </a:r>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다이오드</a:t>
            </a:r>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콘덴서 등의 단일한 기능을 담당하는 반도체</a:t>
            </a:r>
            <a:r>
              <a:rPr lang="en-US" altLang="ko-KR"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endParaRPr lang="ko-KR" altLang="en-US" sz="13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500862" y="2168525"/>
            <a:ext cx="89281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10248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Discrete</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반도체 시장 규모 및 전망</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BAA5030-1DC4-83F2-1634-8E217F4ED573}"/>
              </a:ext>
            </a:extLst>
          </p:cNvPr>
          <p:cNvSpPr txBox="1"/>
          <p:nvPr/>
        </p:nvSpPr>
        <p:spPr>
          <a:xfrm>
            <a:off x="500862" y="5973264"/>
            <a:ext cx="40620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WSTS,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전망치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ChartObject">
            <a:extLst>
              <a:ext uri="{FF2B5EF4-FFF2-40B4-BE49-F238E27FC236}">
                <a16:creationId xmlns:a16="http://schemas.microsoft.com/office/drawing/2014/main" id="{8D6957E5-0B90-C85A-6377-DBAF167E8D9D}"/>
              </a:ext>
            </a:extLst>
          </p:cNvPr>
          <p:cNvGraphicFramePr/>
          <p:nvPr/>
        </p:nvGraphicFramePr>
        <p:xfrm>
          <a:off x="500862" y="2764465"/>
          <a:ext cx="8916188" cy="311245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AB2BB785-162C-D1AF-9646-C598A005112E}"/>
              </a:ext>
            </a:extLst>
          </p:cNvPr>
          <p:cNvSpPr txBox="1"/>
          <p:nvPr/>
        </p:nvSpPr>
        <p:spPr>
          <a:xfrm>
            <a:off x="488949" y="2578174"/>
            <a:ext cx="1032450" cy="230832"/>
          </a:xfrm>
          <a:prstGeom prst="rect">
            <a:avLst/>
          </a:prstGeom>
          <a:noFill/>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66793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280897816"/>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반도체 산업 개요</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글로벌 반도체 산업 동향</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국내 반도체 산업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반도체 산업 이슈</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21</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Key</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takeaways </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rgbClr val="00338D"/>
                          </a:solidFill>
                          <a:latin typeface="+mn-lt"/>
                        </a:rPr>
                        <a:t>35</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1304107"/>
                  </a:ext>
                </a:extLst>
              </a:tr>
            </a:tbl>
          </a:graphicData>
        </a:graphic>
      </p:graphicFrame>
    </p:spTree>
    <p:extLst>
      <p:ext uri="{BB962C8B-B14F-4D97-AF65-F5344CB8AC3E}">
        <p14:creationId xmlns:p14="http://schemas.microsoft.com/office/powerpoint/2010/main" val="331268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extLst>
              <p:ext uri="{D42A27DB-BD31-4B8C-83A1-F6EECF244321}">
                <p14:modId xmlns:p14="http://schemas.microsoft.com/office/powerpoint/2010/main" val="900606548"/>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이효정</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최창환</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류승희</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상무</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선임연구원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cs typeface="+mn-cs"/>
                        </a:rPr>
                        <a:t>T 02-2112-6744</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cs typeface="+mn-cs"/>
                        </a:rPr>
                        <a:t>T 02-2112-7438</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a:t>
                      </a:r>
                      <a:r>
                        <a:rPr lang="en-US" altLang="ko-KR" sz="1100" b="0" dirty="0">
                          <a:ln>
                            <a:solidFill>
                              <a:schemeClr val="bg1">
                                <a:lumMod val="75000"/>
                                <a:alpha val="0"/>
                              </a:schemeClr>
                            </a:solidFill>
                          </a:ln>
                          <a:solidFill>
                            <a:schemeClr val="bg1"/>
                          </a:solidFill>
                          <a:latin typeface="+mn-ea"/>
                          <a:ea typeface="+mn-ea"/>
                          <a:cs typeface="+mn-cs"/>
                        </a:rPr>
                        <a:t>7469</a:t>
                      </a: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hyojunglee@kr.kpmg.com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changhwanchoi@kr.kpmg.com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seungheeryu@kr.kpmg.com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dirty="0"/>
              <a:t>국내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2022</a:t>
            </a:r>
            <a:r>
              <a:rPr lang="ko-KR" altLang="en-US" dirty="0"/>
              <a:t>년 한국 반도체 수출 추이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2022</a:t>
            </a:r>
            <a:r>
              <a:rPr lang="ko-KR" altLang="en-US" dirty="0"/>
              <a:t>년 국내 반도체 수출 규모는 역대 최고 실적인 </a:t>
            </a:r>
            <a:r>
              <a:rPr lang="en-US" altLang="ko-KR" dirty="0"/>
              <a:t>1,292</a:t>
            </a:r>
            <a:r>
              <a:rPr lang="ko-KR" altLang="en-US" dirty="0"/>
              <a:t>억 달러로 </a:t>
            </a:r>
            <a:r>
              <a:rPr lang="en-US" altLang="ko-KR" dirty="0"/>
              <a:t>2021</a:t>
            </a:r>
            <a:r>
              <a:rPr lang="ko-KR" altLang="en-US" dirty="0"/>
              <a:t>년</a:t>
            </a:r>
            <a:r>
              <a:rPr lang="en-US" altLang="ko-KR" dirty="0"/>
              <a:t>(1,280</a:t>
            </a:r>
            <a:r>
              <a:rPr lang="ko-KR" altLang="en-US" dirty="0"/>
              <a:t>억 달러</a:t>
            </a:r>
            <a:r>
              <a:rPr lang="en-US" altLang="ko-KR" dirty="0"/>
              <a:t>) </a:t>
            </a:r>
            <a:r>
              <a:rPr lang="ko-KR" altLang="en-US" dirty="0"/>
              <a:t>대비 </a:t>
            </a:r>
            <a:r>
              <a:rPr lang="en-US" altLang="ko-KR" dirty="0"/>
              <a:t>1.0% </a:t>
            </a:r>
            <a:r>
              <a:rPr lang="ko-KR" altLang="en-US" dirty="0"/>
              <a:t>증가</a:t>
            </a:r>
            <a:r>
              <a:rPr lang="en-US" altLang="ko-KR" dirty="0"/>
              <a:t>. </a:t>
            </a:r>
            <a:r>
              <a:rPr lang="ko-KR" altLang="en-US" dirty="0"/>
              <a:t>국내 전체 수출액에서 반도체가 차지하는 비중은 </a:t>
            </a:r>
            <a:r>
              <a:rPr lang="en-US" altLang="ko-KR" dirty="0"/>
              <a:t>2021</a:t>
            </a:r>
            <a:r>
              <a:rPr lang="ko-KR" altLang="en-US" dirty="0"/>
              <a:t>년 </a:t>
            </a:r>
            <a:r>
              <a:rPr lang="en-US" altLang="ko-KR" dirty="0"/>
              <a:t>19.9%</a:t>
            </a:r>
            <a:r>
              <a:rPr lang="ko-KR" altLang="en-US" dirty="0"/>
              <a:t>에서 </a:t>
            </a:r>
            <a:r>
              <a:rPr lang="en-US" altLang="ko-KR" dirty="0"/>
              <a:t>2022</a:t>
            </a:r>
            <a:r>
              <a:rPr lang="ko-KR" altLang="en-US" dirty="0"/>
              <a:t>년 </a:t>
            </a:r>
            <a:r>
              <a:rPr lang="en-US" altLang="ko-KR" dirty="0"/>
              <a:t>18.9%</a:t>
            </a:r>
            <a:r>
              <a:rPr lang="ko-KR" altLang="en-US" dirty="0"/>
              <a:t>으로 감소</a:t>
            </a:r>
            <a:r>
              <a:rPr lang="en-US" altLang="ko-KR" dirty="0"/>
              <a:t>. 2022</a:t>
            </a:r>
            <a:r>
              <a:rPr lang="ko-KR" altLang="en-US" dirty="0"/>
              <a:t>년 메모리 반도체 수출 규모는 전년 대비 감소했지만</a:t>
            </a:r>
            <a:r>
              <a:rPr lang="en-US" altLang="ko-KR" dirty="0"/>
              <a:t>, </a:t>
            </a:r>
            <a:r>
              <a:rPr lang="ko-KR" altLang="en-US" dirty="0"/>
              <a:t>시스템 반도체 부분의 수출 규모는 역대 최대치 기록</a:t>
            </a:r>
          </a:p>
          <a:p>
            <a:pPr lvl="0"/>
            <a:endParaRPr lang="ko-KR" altLang="en-US"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한국무역협회</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산업통상자원부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4284613"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4080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한국 반도체 수출 규모</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C0B0C2E7-B545-8D9A-38AD-D9CA02AB2D1A}"/>
              </a:ext>
            </a:extLst>
          </p:cNvPr>
          <p:cNvSpPr txBox="1"/>
          <p:nvPr/>
        </p:nvSpPr>
        <p:spPr>
          <a:xfrm>
            <a:off x="374326" y="2601165"/>
            <a:ext cx="544046" cy="215444"/>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 name="사각형: 둥근 모서리 1">
            <a:extLst>
              <a:ext uri="{FF2B5EF4-FFF2-40B4-BE49-F238E27FC236}">
                <a16:creationId xmlns:a16="http://schemas.microsoft.com/office/drawing/2014/main" id="{F71C8E1B-4D29-D19C-FE36-027B0E9C0AC4}"/>
              </a:ext>
            </a:extLst>
          </p:cNvPr>
          <p:cNvSpPr/>
          <p:nvPr/>
        </p:nvSpPr>
        <p:spPr>
          <a:xfrm>
            <a:off x="5168900" y="2168525"/>
            <a:ext cx="4248150"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sp>
        <p:nvSpPr>
          <p:cNvPr id="6" name="직사각형 5">
            <a:extLst>
              <a:ext uri="{FF2B5EF4-FFF2-40B4-BE49-F238E27FC236}">
                <a16:creationId xmlns:a16="http://schemas.microsoft.com/office/drawing/2014/main" id="{CC66650B-B354-4A1C-F1EF-DCC3DAAC1CC2}"/>
              </a:ext>
            </a:extLst>
          </p:cNvPr>
          <p:cNvSpPr/>
          <p:nvPr/>
        </p:nvSpPr>
        <p:spPr>
          <a:xfrm>
            <a:off x="5305520" y="2371135"/>
            <a:ext cx="3905059" cy="1600438"/>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600"/>
              </a:spcAft>
              <a:buClr>
                <a:srgbClr val="000000">
                  <a:lumMod val="85000"/>
                  <a:lumOff val="15000"/>
                </a:srgbClr>
              </a:buClr>
              <a:buSzTx/>
              <a:buFontTx/>
              <a:buNone/>
              <a:tabLst/>
              <a:defRPr/>
            </a:pP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2022</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년 국내 반도체 수출액은 </a:t>
            </a: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1,292</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억 달러 규모</a:t>
            </a:r>
          </a:p>
          <a:p>
            <a:pPr marL="171450" marR="0" lvl="0"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상반기 파운드리 수요호조에 따른 수주를 바탕으로 성장한 시스템 반도체 등으로 역대 수출 최고실적 달성</a:t>
            </a:r>
          </a:p>
          <a:p>
            <a:pPr marL="171450" marR="0" lvl="0"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신규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CPU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출시 지연과 전방산업 수요 감소 등에 따른 단가 하락 영향으로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3</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분기부터 수출이 감소세로 전환</a:t>
            </a:r>
          </a:p>
          <a:p>
            <a:pPr marL="171450" marR="0" lvl="0"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메모리 반도체 수출액은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618</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억 달러로 전년 대비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10.7% </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감소</a:t>
            </a:r>
            <a:endPar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a:p>
            <a:pPr marL="171450" marR="0" lvl="0"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시스템 반도체 수출액은 역대 최대인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507</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억 달러를 기록하며 성장세 지속</a:t>
            </a:r>
          </a:p>
        </p:txBody>
      </p:sp>
      <p:sp>
        <p:nvSpPr>
          <p:cNvPr id="7" name="TextBox 6">
            <a:extLst>
              <a:ext uri="{FF2B5EF4-FFF2-40B4-BE49-F238E27FC236}">
                <a16:creationId xmlns:a16="http://schemas.microsoft.com/office/drawing/2014/main" id="{2E1EB040-6737-3028-7787-F1F7484ED342}"/>
              </a:ext>
            </a:extLst>
          </p:cNvPr>
          <p:cNvSpPr txBox="1"/>
          <p:nvPr/>
        </p:nvSpPr>
        <p:spPr>
          <a:xfrm>
            <a:off x="5275130" y="4158326"/>
            <a:ext cx="1883316" cy="261610"/>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국내 </a:t>
            </a:r>
            <a:r>
              <a:rPr lang="ko-KR" altLang="en-US" sz="1100" b="1" dirty="0">
                <a:ln>
                  <a:solidFill>
                    <a:srgbClr val="FFFFFF">
                      <a:lumMod val="75000"/>
                      <a:alpha val="0"/>
                    </a:srgbClr>
                  </a:solidFill>
                </a:ln>
                <a:solidFill>
                  <a:srgbClr val="1E49E2"/>
                </a:solidFill>
                <a:latin typeface="KoPub돋움체 Medium" panose="00000600000000000000" pitchFamily="2" charset="-127"/>
                <a:ea typeface="KoPub돋움체 Medium" panose="00000600000000000000" pitchFamily="2" charset="-127"/>
              </a:rPr>
              <a:t>메모리 반도체 수출액</a:t>
            </a:r>
            <a:r>
              <a:rPr kumimoji="0" lang="ko-KR" altLang="en-US"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a:t>
            </a:r>
          </a:p>
        </p:txBody>
      </p:sp>
      <p:sp>
        <p:nvSpPr>
          <p:cNvPr id="9" name="TextBox 8">
            <a:extLst>
              <a:ext uri="{FF2B5EF4-FFF2-40B4-BE49-F238E27FC236}">
                <a16:creationId xmlns:a16="http://schemas.microsoft.com/office/drawing/2014/main" id="{AD0A9F6A-78D6-9C49-0BF1-E2B1AB498D4D}"/>
              </a:ext>
            </a:extLst>
          </p:cNvPr>
          <p:cNvSpPr txBox="1"/>
          <p:nvPr/>
        </p:nvSpPr>
        <p:spPr>
          <a:xfrm>
            <a:off x="5148554" y="5977675"/>
            <a:ext cx="436120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한국무역협회</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과학기술정보통신부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한국무역협회 출처 반도체 수출액 및 과학기술정보통신부 출처 반도체 수출액 데이터 상이</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4" name="차트 13">
            <a:extLst>
              <a:ext uri="{FF2B5EF4-FFF2-40B4-BE49-F238E27FC236}">
                <a16:creationId xmlns:a16="http://schemas.microsoft.com/office/drawing/2014/main" id="{55795977-54F7-D802-8CFC-8781A40235D1}"/>
              </a:ext>
            </a:extLst>
          </p:cNvPr>
          <p:cNvGraphicFramePr/>
          <p:nvPr>
            <p:extLst>
              <p:ext uri="{D42A27DB-BD31-4B8C-83A1-F6EECF244321}">
                <p14:modId xmlns:p14="http://schemas.microsoft.com/office/powerpoint/2010/main" val="2771569835"/>
              </p:ext>
            </p:extLst>
          </p:nvPr>
        </p:nvGraphicFramePr>
        <p:xfrm>
          <a:off x="488949" y="2884700"/>
          <a:ext cx="4284613" cy="230862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1CBC1F6F-8262-CBB0-8EA5-730CC4A2A5EA}"/>
              </a:ext>
            </a:extLst>
          </p:cNvPr>
          <p:cNvSpPr txBox="1"/>
          <p:nvPr/>
        </p:nvSpPr>
        <p:spPr>
          <a:xfrm>
            <a:off x="4528456" y="2587046"/>
            <a:ext cx="245105" cy="215444"/>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8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6" name="TextBox 15">
            <a:extLst>
              <a:ext uri="{FF2B5EF4-FFF2-40B4-BE49-F238E27FC236}">
                <a16:creationId xmlns:a16="http://schemas.microsoft.com/office/drawing/2014/main" id="{5CFD207B-9E4D-B6F4-545C-E4FB19E9EEC2}"/>
              </a:ext>
            </a:extLst>
          </p:cNvPr>
          <p:cNvSpPr txBox="1"/>
          <p:nvPr/>
        </p:nvSpPr>
        <p:spPr>
          <a:xfrm>
            <a:off x="7359380" y="4158325"/>
            <a:ext cx="1883316" cy="261610"/>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국내 시스템 </a:t>
            </a:r>
            <a:r>
              <a:rPr lang="ko-KR" altLang="en-US" sz="1100" b="1" dirty="0">
                <a:ln>
                  <a:solidFill>
                    <a:srgbClr val="FFFFFF">
                      <a:lumMod val="75000"/>
                      <a:alpha val="0"/>
                    </a:srgbClr>
                  </a:solidFill>
                </a:ln>
                <a:solidFill>
                  <a:srgbClr val="1E49E2"/>
                </a:solidFill>
                <a:latin typeface="KoPub돋움체 Medium" panose="00000600000000000000" pitchFamily="2" charset="-127"/>
                <a:ea typeface="KoPub돋움체 Medium" panose="00000600000000000000" pitchFamily="2" charset="-127"/>
              </a:rPr>
              <a:t>반도체 수출액</a:t>
            </a:r>
            <a:r>
              <a:rPr kumimoji="0" lang="ko-KR" altLang="en-US"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1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a:t>
            </a:r>
          </a:p>
        </p:txBody>
      </p:sp>
      <p:graphicFrame>
        <p:nvGraphicFramePr>
          <p:cNvPr id="17" name="차트 16">
            <a:extLst>
              <a:ext uri="{FF2B5EF4-FFF2-40B4-BE49-F238E27FC236}">
                <a16:creationId xmlns:a16="http://schemas.microsoft.com/office/drawing/2014/main" id="{B5A2CA4A-8F0C-ABBD-5404-46D65ECB8137}"/>
              </a:ext>
            </a:extLst>
          </p:cNvPr>
          <p:cNvGraphicFramePr>
            <a:graphicFrameLocks/>
          </p:cNvGraphicFramePr>
          <p:nvPr>
            <p:extLst>
              <p:ext uri="{D42A27DB-BD31-4B8C-83A1-F6EECF244321}">
                <p14:modId xmlns:p14="http://schemas.microsoft.com/office/powerpoint/2010/main" val="2238957540"/>
              </p:ext>
            </p:extLst>
          </p:nvPr>
        </p:nvGraphicFramePr>
        <p:xfrm>
          <a:off x="5176948" y="4452742"/>
          <a:ext cx="2116027" cy="1269616"/>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9E2B9FAD-FF09-54F5-6F6F-CBF029D77FF5}"/>
              </a:ext>
            </a:extLst>
          </p:cNvPr>
          <p:cNvSpPr txBox="1"/>
          <p:nvPr/>
        </p:nvSpPr>
        <p:spPr>
          <a:xfrm>
            <a:off x="6577373" y="4382620"/>
            <a:ext cx="544046" cy="207749"/>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1" name="TextBox 20">
            <a:extLst>
              <a:ext uri="{FF2B5EF4-FFF2-40B4-BE49-F238E27FC236}">
                <a16:creationId xmlns:a16="http://schemas.microsoft.com/office/drawing/2014/main" id="{891C9DB6-B1DE-FD79-4D7D-84266C0455E6}"/>
              </a:ext>
            </a:extLst>
          </p:cNvPr>
          <p:cNvSpPr txBox="1"/>
          <p:nvPr/>
        </p:nvSpPr>
        <p:spPr>
          <a:xfrm>
            <a:off x="6267917" y="5555374"/>
            <a:ext cx="1016903" cy="2167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한국무역협회</a:t>
            </a:r>
          </a:p>
        </p:txBody>
      </p:sp>
      <p:sp>
        <p:nvSpPr>
          <p:cNvPr id="22" name="직사각형 21">
            <a:extLst>
              <a:ext uri="{FF2B5EF4-FFF2-40B4-BE49-F238E27FC236}">
                <a16:creationId xmlns:a16="http://schemas.microsoft.com/office/drawing/2014/main" id="{EAC017E7-8DD3-E7B5-3DA7-21D25306611D}"/>
              </a:ext>
            </a:extLst>
          </p:cNvPr>
          <p:cNvSpPr/>
          <p:nvPr/>
        </p:nvSpPr>
        <p:spPr>
          <a:xfrm>
            <a:off x="488949" y="5103628"/>
            <a:ext cx="4284613" cy="7846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3" name="직사각형 22">
            <a:extLst>
              <a:ext uri="{FF2B5EF4-FFF2-40B4-BE49-F238E27FC236}">
                <a16:creationId xmlns:a16="http://schemas.microsoft.com/office/drawing/2014/main" id="{77050014-AF68-F564-4127-85769330FF78}"/>
              </a:ext>
            </a:extLst>
          </p:cNvPr>
          <p:cNvSpPr/>
          <p:nvPr/>
        </p:nvSpPr>
        <p:spPr>
          <a:xfrm>
            <a:off x="601857" y="5129510"/>
            <a:ext cx="4062587" cy="721288"/>
          </a:xfrm>
          <a:prstGeom prst="rect">
            <a:avLst/>
          </a:prstGeom>
        </p:spPr>
        <p:txBody>
          <a:bodyPr wrap="square">
            <a:spAutoFit/>
          </a:bodyPr>
          <a:lstStyle/>
          <a:p>
            <a:pPr marL="0" marR="0" lvl="0" indent="0" algn="just" defTabSz="914400" rtl="0" eaLnBrk="1" fontAlgn="auto" latinLnBrk="0" hangingPunct="1">
              <a:lnSpc>
                <a:spcPct val="120000"/>
              </a:lnSpc>
              <a:spcBef>
                <a:spcPts val="300"/>
              </a:spcBef>
              <a:spcAft>
                <a:spcPts val="300"/>
              </a:spcAft>
              <a:buClrTx/>
              <a:buSzTx/>
              <a:buFontTx/>
              <a:buNone/>
              <a:tabLst/>
              <a:defRPr/>
            </a:pPr>
            <a:r>
              <a:rPr kumimoji="0" lang="en-US" altLang="ko-KR" sz="1050" b="1"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2022</a:t>
            </a:r>
            <a:r>
              <a:rPr kumimoji="0" lang="ko-KR" altLang="en-US" sz="1050" b="1"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년 업종별 수출 순위</a:t>
            </a:r>
            <a:r>
              <a:rPr kumimoji="0" lang="en-US" altLang="ko-KR" sz="1050" b="1"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a:t>
            </a:r>
            <a:r>
              <a:rPr kumimoji="0" lang="ko-KR" altLang="en-US" sz="1050" b="1"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억 달러</a:t>
            </a:r>
            <a:r>
              <a:rPr kumimoji="0" lang="en-US" altLang="ko-KR" sz="1050" b="1"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a:t>
            </a:r>
            <a:r>
              <a:rPr kumimoji="0" lang="en-US" altLang="ko-KR" sz="105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a:t>
            </a:r>
          </a:p>
          <a:p>
            <a:pPr marL="0" marR="0" lvl="0" indent="0" algn="just" defTabSz="914400" rtl="0" eaLnBrk="1" fontAlgn="auto" latinLnBrk="0" hangingPunct="1">
              <a:lnSpc>
                <a:spcPct val="120000"/>
              </a:lnSpc>
              <a:spcBef>
                <a:spcPts val="300"/>
              </a:spcBef>
              <a:spcAft>
                <a:spcPts val="300"/>
              </a:spcAft>
              <a:buClrTx/>
              <a:buSzTx/>
              <a:buFontTx/>
              <a:buNone/>
              <a:tabLst/>
              <a:defRPr/>
            </a:pPr>
            <a:r>
              <a:rPr kumimoji="0" lang="en-US" altLang="ko-KR" sz="1000" b="0" i="0"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①</a:t>
            </a:r>
            <a:r>
              <a:rPr lang="ko-KR" altLang="en-US" sz="1000" dirty="0">
                <a:gradFill>
                  <a:gsLst>
                    <a:gs pos="0">
                      <a:srgbClr val="000000">
                        <a:lumMod val="85000"/>
                        <a:lumOff val="15000"/>
                      </a:srgbClr>
                    </a:gs>
                    <a:gs pos="100000">
                      <a:srgbClr val="000000">
                        <a:lumMod val="85000"/>
                        <a:lumOff val="15000"/>
                      </a:srgbClr>
                    </a:gs>
                  </a:gsLst>
                  <a:lin ang="5400000" scaled="1"/>
                </a:gradFill>
                <a:latin typeface="KoPub돋움체 Medium"/>
                <a:ea typeface="KoPub돋움체 Medium"/>
              </a:rPr>
              <a:t>반도체</a:t>
            </a:r>
            <a:r>
              <a:rPr lang="en-US" altLang="ko-KR" sz="1000" dirty="0">
                <a:gradFill>
                  <a:gsLst>
                    <a:gs pos="0">
                      <a:srgbClr val="000000">
                        <a:lumMod val="85000"/>
                        <a:lumOff val="15000"/>
                      </a:srgbClr>
                    </a:gs>
                    <a:gs pos="100000">
                      <a:srgbClr val="000000">
                        <a:lumMod val="85000"/>
                        <a:lumOff val="15000"/>
                      </a:srgbClr>
                    </a:gs>
                  </a:gsLst>
                  <a:lin ang="5400000" scaled="1"/>
                </a:gradFill>
                <a:latin typeface="KoPub돋움체 Medium"/>
                <a:ea typeface="KoPub돋움체 Medium"/>
              </a:rPr>
              <a:t>(1,292), </a:t>
            </a:r>
            <a:r>
              <a:rPr kumimoji="0" lang="en-US" altLang="ko-KR" sz="1000" b="0" i="0"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②</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석유제품</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(630), ③</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석유화학</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(543), ④</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자동차</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(541), ⑤</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일반기계</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(511), </a:t>
            </a:r>
            <a:r>
              <a:rPr kumimoji="0" lang="en-US" altLang="ko-KR" sz="1000" b="0" i="0"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⑥</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철강</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(385), ⑦</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자동차부품</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(233), ⑧</a:t>
            </a:r>
            <a:r>
              <a:rPr lang="ko-KR" altLang="en-US" sz="1000" dirty="0">
                <a:gradFill>
                  <a:gsLst>
                    <a:gs pos="0">
                      <a:srgbClr val="000000">
                        <a:lumMod val="85000"/>
                        <a:lumOff val="15000"/>
                      </a:srgbClr>
                    </a:gs>
                    <a:gs pos="100000">
                      <a:srgbClr val="000000">
                        <a:lumMod val="85000"/>
                        <a:lumOff val="15000"/>
                      </a:srgbClr>
                    </a:gs>
                  </a:gsLst>
                  <a:lin ang="5400000" scaled="1"/>
                </a:gradFill>
                <a:latin typeface="KoPub돋움체 Medium"/>
                <a:ea typeface="KoPub돋움체 Medium"/>
              </a:rPr>
              <a:t>디스플레이</a:t>
            </a:r>
            <a:r>
              <a:rPr lang="en-US" altLang="ko-KR" sz="1000" dirty="0">
                <a:gradFill>
                  <a:gsLst>
                    <a:gs pos="0">
                      <a:srgbClr val="000000">
                        <a:lumMod val="85000"/>
                        <a:lumOff val="15000"/>
                      </a:srgbClr>
                    </a:gs>
                    <a:gs pos="100000">
                      <a:srgbClr val="000000">
                        <a:lumMod val="85000"/>
                        <a:lumOff val="15000"/>
                      </a:srgbClr>
                    </a:gs>
                  </a:gsLst>
                  <a:lin ang="5400000" scaled="1"/>
                </a:gradFill>
                <a:latin typeface="KoPub돋움체 Medium"/>
                <a:ea typeface="KoPub돋움체 Medium"/>
              </a:rPr>
              <a:t>(212)</a:t>
            </a:r>
            <a:endPar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p:txBody>
      </p:sp>
      <p:graphicFrame>
        <p:nvGraphicFramePr>
          <p:cNvPr id="24" name="차트 23">
            <a:extLst>
              <a:ext uri="{FF2B5EF4-FFF2-40B4-BE49-F238E27FC236}">
                <a16:creationId xmlns:a16="http://schemas.microsoft.com/office/drawing/2014/main" id="{62443D3D-5CCE-649D-554A-D4F2FA0121DE}"/>
              </a:ext>
            </a:extLst>
          </p:cNvPr>
          <p:cNvGraphicFramePr>
            <a:graphicFrameLocks/>
          </p:cNvGraphicFramePr>
          <p:nvPr>
            <p:extLst>
              <p:ext uri="{D42A27DB-BD31-4B8C-83A1-F6EECF244321}">
                <p14:modId xmlns:p14="http://schemas.microsoft.com/office/powerpoint/2010/main" val="1382593322"/>
              </p:ext>
            </p:extLst>
          </p:nvPr>
        </p:nvGraphicFramePr>
        <p:xfrm>
          <a:off x="7359380" y="4462132"/>
          <a:ext cx="2029235" cy="1269616"/>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a:extLst>
              <a:ext uri="{FF2B5EF4-FFF2-40B4-BE49-F238E27FC236}">
                <a16:creationId xmlns:a16="http://schemas.microsoft.com/office/drawing/2014/main" id="{B88BAC75-E476-1521-CA24-5209AC0532F6}"/>
              </a:ext>
            </a:extLst>
          </p:cNvPr>
          <p:cNvSpPr txBox="1"/>
          <p:nvPr/>
        </p:nvSpPr>
        <p:spPr>
          <a:xfrm>
            <a:off x="8666533" y="4382620"/>
            <a:ext cx="544046" cy="207749"/>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75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1" name="TextBox 30">
            <a:extLst>
              <a:ext uri="{FF2B5EF4-FFF2-40B4-BE49-F238E27FC236}">
                <a16:creationId xmlns:a16="http://schemas.microsoft.com/office/drawing/2014/main" id="{514017C4-921F-51A8-B2D9-C894A6743DF8}"/>
              </a:ext>
            </a:extLst>
          </p:cNvPr>
          <p:cNvSpPr txBox="1"/>
          <p:nvPr/>
        </p:nvSpPr>
        <p:spPr>
          <a:xfrm>
            <a:off x="8132275" y="5547779"/>
            <a:ext cx="1307811" cy="2167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과학기술정보통신부</a:t>
            </a:r>
          </a:p>
        </p:txBody>
      </p:sp>
    </p:spTree>
    <p:extLst>
      <p:ext uri="{BB962C8B-B14F-4D97-AF65-F5344CB8AC3E}">
        <p14:creationId xmlns:p14="http://schemas.microsoft.com/office/powerpoint/2010/main" val="425440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D0C9F512-FDE3-4B7F-6F95-55AE994D0F1D}"/>
              </a:ext>
            </a:extLst>
          </p:cNvPr>
          <p:cNvSpPr/>
          <p:nvPr/>
        </p:nvSpPr>
        <p:spPr>
          <a:xfrm>
            <a:off x="5160605" y="2179485"/>
            <a:ext cx="4270473"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dirty="0"/>
              <a:t>국내 반도체 산업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국내</a:t>
            </a:r>
            <a:r>
              <a:rPr lang="en-US" altLang="ko-KR" dirty="0"/>
              <a:t> </a:t>
            </a:r>
            <a:r>
              <a:rPr lang="ko-KR" altLang="en-US" dirty="0"/>
              <a:t>기업의 반도체 설비 투자</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삼성전자와 </a:t>
            </a:r>
            <a:r>
              <a:rPr lang="en-US" altLang="ko-KR" dirty="0"/>
              <a:t>SK</a:t>
            </a:r>
            <a:r>
              <a:rPr lang="ko-KR" altLang="en-US" dirty="0"/>
              <a:t>하이닉스는 </a:t>
            </a:r>
            <a:r>
              <a:rPr lang="en-US" altLang="ko-KR" dirty="0"/>
              <a:t>2022</a:t>
            </a:r>
            <a:r>
              <a:rPr lang="ko-KR" altLang="en-US" dirty="0"/>
              <a:t>년 첨단 공정 전환 중심의 투자를 통해 미래 성장기반 확보에 중점을 두며</a:t>
            </a:r>
            <a:r>
              <a:rPr lang="en-US" altLang="ko-KR" dirty="0"/>
              <a:t> </a:t>
            </a:r>
            <a:r>
              <a:rPr lang="ko-KR" altLang="en-US" dirty="0"/>
              <a:t>각각 </a:t>
            </a:r>
            <a:r>
              <a:rPr lang="en-US" altLang="ko-KR" dirty="0"/>
              <a:t>47.9</a:t>
            </a:r>
            <a:r>
              <a:rPr lang="ko-KR" altLang="en-US" dirty="0"/>
              <a:t>조 원 규모</a:t>
            </a:r>
            <a:r>
              <a:rPr lang="en-US" altLang="ko-KR" dirty="0"/>
              <a:t>, 19</a:t>
            </a:r>
            <a:r>
              <a:rPr lang="ko-KR" altLang="en-US" dirty="0"/>
              <a:t>조 </a:t>
            </a:r>
            <a:r>
              <a:rPr lang="en-US" altLang="ko-KR" dirty="0"/>
              <a:t>6,500</a:t>
            </a:r>
            <a:r>
              <a:rPr lang="ko-KR" altLang="en-US" dirty="0"/>
              <a:t>억 원 규모의 설비투자를 단행</a:t>
            </a:r>
            <a:r>
              <a:rPr lang="en-US" altLang="ko-KR" dirty="0"/>
              <a:t>. 2023</a:t>
            </a:r>
            <a:r>
              <a:rPr lang="ko-KR" altLang="en-US" dirty="0"/>
              <a:t>년에는 전반적인 경기 부진 상황을 반영하여 투자와 더불어 투자 효율성 제고에도 집중</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DART,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4284613"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220573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기업의 반도체 설비 투자 규모</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7FC85C5-417C-E927-18D9-6CF76F7E588F}"/>
              </a:ext>
            </a:extLst>
          </p:cNvPr>
          <p:cNvSpPr txBox="1"/>
          <p:nvPr/>
        </p:nvSpPr>
        <p:spPr>
          <a:xfrm>
            <a:off x="5274763" y="3748285"/>
            <a:ext cx="4058228"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en-US" altLang="ko-KR"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년 국내 반도체 기업의 투자 계획</a:t>
            </a:r>
            <a:r>
              <a:rPr kumimoji="0" lang="en-US" altLang="ko-KR"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 ]</a:t>
            </a:r>
          </a:p>
        </p:txBody>
      </p:sp>
      <p:sp>
        <p:nvSpPr>
          <p:cNvPr id="23" name="TextBox 22">
            <a:extLst>
              <a:ext uri="{FF2B5EF4-FFF2-40B4-BE49-F238E27FC236}">
                <a16:creationId xmlns:a16="http://schemas.microsoft.com/office/drawing/2014/main" id="{3E2C3E70-94A9-18DE-06D3-A774E287226E}"/>
              </a:ext>
            </a:extLst>
          </p:cNvPr>
          <p:cNvSpPr txBox="1"/>
          <p:nvPr/>
        </p:nvSpPr>
        <p:spPr>
          <a:xfrm>
            <a:off x="5132387" y="5977372"/>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aphicFrame>
        <p:nvGraphicFramePr>
          <p:cNvPr id="4" name="차트 3">
            <a:extLst>
              <a:ext uri="{FF2B5EF4-FFF2-40B4-BE49-F238E27FC236}">
                <a16:creationId xmlns:a16="http://schemas.microsoft.com/office/drawing/2014/main" id="{4C2EE687-1DEE-C464-50EB-61F19273D8AA}"/>
              </a:ext>
            </a:extLst>
          </p:cNvPr>
          <p:cNvGraphicFramePr/>
          <p:nvPr/>
        </p:nvGraphicFramePr>
        <p:xfrm>
          <a:off x="488950" y="2688371"/>
          <a:ext cx="4284663" cy="32736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BB1DD31-4825-C4AA-9896-4D4390D330D5}"/>
              </a:ext>
            </a:extLst>
          </p:cNvPr>
          <p:cNvSpPr txBox="1"/>
          <p:nvPr/>
        </p:nvSpPr>
        <p:spPr>
          <a:xfrm>
            <a:off x="426294" y="2724890"/>
            <a:ext cx="573998" cy="230832"/>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원</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6" name="직사각형 5">
            <a:extLst>
              <a:ext uri="{FF2B5EF4-FFF2-40B4-BE49-F238E27FC236}">
                <a16:creationId xmlns:a16="http://schemas.microsoft.com/office/drawing/2014/main" id="{1ACFAB46-AE78-0F34-1F08-AE3677BDFDD9}"/>
              </a:ext>
            </a:extLst>
          </p:cNvPr>
          <p:cNvSpPr/>
          <p:nvPr/>
        </p:nvSpPr>
        <p:spPr>
          <a:xfrm>
            <a:off x="5372785" y="2386677"/>
            <a:ext cx="3760582" cy="133113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1200"/>
              </a:spcBef>
              <a:spcAft>
                <a:spcPts val="300"/>
              </a:spcAft>
              <a:buClr>
                <a:srgbClr val="000000">
                  <a:lumMod val="85000"/>
                  <a:lumOff val="15000"/>
                </a:srgbClr>
              </a:buClr>
              <a:buSzTx/>
              <a:buFontTx/>
              <a:buNone/>
              <a:tabLst/>
              <a:defRPr/>
            </a:pPr>
            <a:r>
              <a:rPr kumimoji="0" lang="en-US" altLang="ko-KR"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’22</a:t>
            </a:r>
            <a:r>
              <a:rPr kumimoji="0" lang="ko-KR" altLang="en-US"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년 삼성전자와 </a:t>
            </a:r>
            <a:r>
              <a:rPr kumimoji="0" lang="en-US" altLang="ko-KR"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SK</a:t>
            </a:r>
            <a:r>
              <a:rPr kumimoji="0" lang="ko-KR" altLang="en-US"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하이닉스의 설비투자 방향</a:t>
            </a:r>
          </a:p>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삼성전자는 세계 최대 규모의 반도체 생산시설인 평택 캠퍼스 등 반도체부문의 첨단 공정 증설 및 전환과 인프라 투자를 중심으로 시설투자 확대</a:t>
            </a:r>
            <a:endPar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endParaRPr>
          </a:p>
          <a:p>
            <a:pPr marL="171450" marR="0" lvl="0" indent="-171450" algn="l" defTabSz="914400" rtl="0" eaLnBrk="1" fontAlgn="auto" latinLnBrk="0" hangingPunct="1">
              <a:lnSpc>
                <a:spcPct val="100000"/>
              </a:lnSpc>
              <a:spcBef>
                <a:spcPts val="300"/>
              </a:spcBef>
              <a:spcAft>
                <a:spcPts val="300"/>
              </a:spcAft>
              <a:buClrTx/>
              <a:buSzTx/>
              <a:buFont typeface="Wingdings" panose="05000000000000000000" pitchFamily="2" charset="2"/>
              <a:buChar char="§"/>
              <a:tabLst/>
              <a:defRPr/>
            </a:pP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SK</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하이닉스는 미래 성장기반 확보를 위해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120</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조 원 규모의 용인 반도체 클러스터 조성 예정 및 청주 반도체 공장 건설과 생산 설비 구축에 향후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5</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년에 걸쳐 총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15</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조 원 규모 투자</a:t>
            </a:r>
          </a:p>
        </p:txBody>
      </p:sp>
      <p:graphicFrame>
        <p:nvGraphicFramePr>
          <p:cNvPr id="8" name="표 7">
            <a:extLst>
              <a:ext uri="{FF2B5EF4-FFF2-40B4-BE49-F238E27FC236}">
                <a16:creationId xmlns:a16="http://schemas.microsoft.com/office/drawing/2014/main" id="{E2E0BA38-09D1-BAC6-FD8B-F6D2401E248B}"/>
              </a:ext>
            </a:extLst>
          </p:cNvPr>
          <p:cNvGraphicFramePr>
            <a:graphicFrameLocks noGrp="1"/>
          </p:cNvGraphicFramePr>
          <p:nvPr>
            <p:extLst>
              <p:ext uri="{D42A27DB-BD31-4B8C-83A1-F6EECF244321}">
                <p14:modId xmlns:p14="http://schemas.microsoft.com/office/powerpoint/2010/main" val="108540589"/>
              </p:ext>
            </p:extLst>
          </p:nvPr>
        </p:nvGraphicFramePr>
        <p:xfrm>
          <a:off x="5272837" y="4080244"/>
          <a:ext cx="4058229" cy="1722681"/>
        </p:xfrm>
        <a:graphic>
          <a:graphicData uri="http://schemas.openxmlformats.org/drawingml/2006/table">
            <a:tbl>
              <a:tblPr>
                <a:tableStyleId>{5C22544A-7EE6-4342-B048-85BDC9FD1C3A}</a:tableStyleId>
              </a:tblPr>
              <a:tblGrid>
                <a:gridCol w="693089">
                  <a:extLst>
                    <a:ext uri="{9D8B030D-6E8A-4147-A177-3AD203B41FA5}">
                      <a16:colId xmlns:a16="http://schemas.microsoft.com/office/drawing/2014/main" val="2420289166"/>
                    </a:ext>
                  </a:extLst>
                </a:gridCol>
                <a:gridCol w="3365140">
                  <a:extLst>
                    <a:ext uri="{9D8B030D-6E8A-4147-A177-3AD203B41FA5}">
                      <a16:colId xmlns:a16="http://schemas.microsoft.com/office/drawing/2014/main" val="737159794"/>
                    </a:ext>
                  </a:extLst>
                </a:gridCol>
              </a:tblGrid>
              <a:tr h="250935">
                <a:tc>
                  <a:txBody>
                    <a:bodyPr/>
                    <a:lstStyle/>
                    <a:p>
                      <a:pPr algn="ctr" latinLnBrk="1"/>
                      <a:r>
                        <a:rPr lang="ko-KR" altLang="en-US" sz="1000" b="1" dirty="0">
                          <a:gradFill>
                            <a:gsLst>
                              <a:gs pos="0">
                                <a:schemeClr val="bg1"/>
                              </a:gs>
                              <a:gs pos="100000">
                                <a:schemeClr val="bg1"/>
                              </a:gs>
                            </a:gsLst>
                            <a:lin ang="5400000" scaled="1"/>
                          </a:gradFill>
                          <a:latin typeface="+mn-ea"/>
                          <a:ea typeface="+mn-ea"/>
                        </a:rPr>
                        <a:t>기업</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latin typeface="+mn-ea"/>
                          <a:ea typeface="+mn-ea"/>
                        </a:rPr>
                        <a:t>내용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2611642235"/>
                  </a:ext>
                </a:extLst>
              </a:tr>
              <a:tr h="806266">
                <a:tc>
                  <a:txBody>
                    <a:bodyPr/>
                    <a:lstStyle/>
                    <a:p>
                      <a:pPr algn="ctr" latinLnBrk="1"/>
                      <a:r>
                        <a:rPr lang="ko-KR" altLang="en-US" sz="1000" dirty="0">
                          <a:gradFill>
                            <a:gsLst>
                              <a:gs pos="0">
                                <a:schemeClr val="tx1">
                                  <a:lumMod val="85000"/>
                                  <a:lumOff val="15000"/>
                                </a:schemeClr>
                              </a:gs>
                              <a:gs pos="100000">
                                <a:schemeClr val="tx1">
                                  <a:lumMod val="85000"/>
                                  <a:lumOff val="15000"/>
                                </a:schemeClr>
                              </a:gs>
                            </a:gsLst>
                            <a:lin ang="5400000" scaled="1"/>
                          </a:gradFill>
                          <a:latin typeface="+mn-ea"/>
                          <a:ea typeface="+mn-ea"/>
                        </a:rPr>
                        <a:t>삼성전자</a:t>
                      </a:r>
                    </a:p>
                  </a:txBody>
                  <a:tcPr marL="36000" marR="36000"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171450" indent="-171450" latinLnBrk="0">
                        <a:spcBef>
                          <a:spcPts val="300"/>
                        </a:spcBef>
                        <a:spcAft>
                          <a:spcPts val="100"/>
                        </a:spcAft>
                        <a:buFont typeface="Wingdings" panose="05000000000000000000" pitchFamily="2" charset="2"/>
                        <a:buChar cha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rPr>
                        <a:t>시스템 반도체와 메모리 반도체를 통합한 형태의 파운드리</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lt"/>
                          <a:ea typeface="+mn-ea"/>
                        </a:rPr>
                        <a:t>(</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rPr>
                        <a:t>반도체 위탁생산</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lt"/>
                          <a:ea typeface="+mn-ea"/>
                        </a:rPr>
                        <a: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rPr>
                        <a:t>서비스를 제공하기 위한 패키징 라인 설비투자 확대</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lt"/>
                        <a:ea typeface="+mn-ea"/>
                      </a:endParaRPr>
                    </a:p>
                    <a:p>
                      <a:pPr marL="171450" indent="-171450" latinLnBrk="0">
                        <a:spcBef>
                          <a:spcPts val="300"/>
                        </a:spcBef>
                        <a:spcAft>
                          <a:spcPts val="100"/>
                        </a:spcAft>
                        <a:buFont typeface="Wingdings" panose="05000000000000000000" pitchFamily="2" charset="2"/>
                        <a:buChar cha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rPr>
                        <a:t>차세대 기술 경쟁력 확보 및 미래 수요 대비를 위한 투자를 지속하는</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lt"/>
                          <a:ea typeface="+mn-ea"/>
                        </a:rPr>
                        <a: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rPr>
                        <a:t>동시에 투자 효율성 제고에 집중</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46899710"/>
                  </a:ext>
                </a:extLst>
              </a:tr>
              <a:tr h="606056">
                <a:tc>
                  <a:txBody>
                    <a:bodyPr/>
                    <a:lstStyle/>
                    <a:p>
                      <a:pPr algn="ctr" latinLnBrk="1"/>
                      <a:r>
                        <a:rPr lang="en-US" altLang="ko-KR" sz="1000" dirty="0">
                          <a:gradFill>
                            <a:gsLst>
                              <a:gs pos="0">
                                <a:schemeClr val="tx1">
                                  <a:lumMod val="85000"/>
                                  <a:lumOff val="15000"/>
                                </a:schemeClr>
                              </a:gs>
                              <a:gs pos="100000">
                                <a:schemeClr val="tx1">
                                  <a:lumMod val="85000"/>
                                  <a:lumOff val="15000"/>
                                </a:schemeClr>
                              </a:gs>
                            </a:gsLst>
                            <a:lin ang="5400000" scaled="1"/>
                          </a:gradFill>
                          <a:latin typeface="+mn-ea"/>
                          <a:ea typeface="+mn-ea"/>
                        </a:rPr>
                        <a:t>SK</a:t>
                      </a:r>
                    </a:p>
                    <a:p>
                      <a:pPr algn="ctr" latinLnBrk="1"/>
                      <a:r>
                        <a:rPr lang="ko-KR" altLang="en-US" sz="1000" dirty="0">
                          <a:gradFill>
                            <a:gsLst>
                              <a:gs pos="0">
                                <a:schemeClr val="tx1">
                                  <a:lumMod val="85000"/>
                                  <a:lumOff val="15000"/>
                                </a:schemeClr>
                              </a:gs>
                              <a:gs pos="100000">
                                <a:schemeClr val="tx1">
                                  <a:lumMod val="85000"/>
                                  <a:lumOff val="15000"/>
                                </a:schemeClr>
                              </a:gs>
                            </a:gsLst>
                            <a:lin ang="5400000" scaled="1"/>
                          </a:gradFill>
                          <a:latin typeface="+mn-ea"/>
                          <a:ea typeface="+mn-ea"/>
                        </a:rPr>
                        <a:t>하이닉스</a:t>
                      </a:r>
                    </a:p>
                  </a:txBody>
                  <a:tcPr marL="36000" marR="36000"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85000"/>
                      </a:schemeClr>
                    </a:solidFill>
                  </a:tcPr>
                </a:tc>
                <a:tc>
                  <a:txBody>
                    <a:bodyPr/>
                    <a:lstStyle/>
                    <a:p>
                      <a:pPr marL="171450" indent="-171450" latinLnBrk="0">
                        <a:spcBef>
                          <a:spcPts val="100"/>
                        </a:spcBef>
                        <a:spcAft>
                          <a:spcPts val="100"/>
                        </a:spcAft>
                        <a:buFont typeface="Wingdings" panose="05000000000000000000" pitchFamily="2" charset="2"/>
                        <a:buChar char="§"/>
                      </a:pPr>
                      <a:r>
                        <a:rPr lang="en-US" altLang="ko-KR"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2025</a:t>
                      </a:r>
                      <a:r>
                        <a:rPr lang="ko-KR" altLang="en-US"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년 첫 번째 팹 착공</a:t>
                      </a:r>
                      <a:r>
                        <a:rPr lang="en-US" altLang="ko-KR"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 2027</a:t>
                      </a:r>
                      <a:r>
                        <a:rPr lang="ko-KR" altLang="en-US"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년 준공을 목표로 총 </a:t>
                      </a:r>
                      <a:r>
                        <a:rPr lang="en-US" altLang="ko-KR"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4</a:t>
                      </a:r>
                      <a:r>
                        <a:rPr lang="ko-KR" altLang="en-US"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개의 반도체 팹을 갖춘 용인 반도체 클러스터 조성에 중점적 투자</a:t>
                      </a:r>
                      <a:endParaRPr lang="en-US" altLang="ko-KR"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endParaRPr>
                    </a:p>
                    <a:p>
                      <a:pPr marL="171450" indent="-171450" latinLnBrk="0">
                        <a:spcBef>
                          <a:spcPts val="100"/>
                        </a:spcBef>
                        <a:spcAft>
                          <a:spcPts val="100"/>
                        </a:spcAft>
                        <a:buFont typeface="Wingdings" panose="05000000000000000000" pitchFamily="2" charset="2"/>
                        <a:buChar char="§"/>
                      </a:pPr>
                      <a:r>
                        <a:rPr lang="ko-KR" altLang="en-US" sz="900" b="0" i="0" dirty="0">
                          <a:gradFill>
                            <a:gsLst>
                              <a:gs pos="0">
                                <a:schemeClr val="tx1">
                                  <a:lumMod val="85000"/>
                                  <a:lumOff val="15000"/>
                                </a:schemeClr>
                              </a:gs>
                              <a:gs pos="100000">
                                <a:schemeClr val="tx1">
                                  <a:lumMod val="85000"/>
                                  <a:lumOff val="15000"/>
                                </a:schemeClr>
                              </a:gs>
                            </a:gsLst>
                            <a:lin ang="5400000" scaled="1"/>
                          </a:gradFill>
                          <a:effectLst/>
                          <a:latin typeface="+mn-lt"/>
                          <a:ea typeface="+mn-ea"/>
                          <a:cs typeface="+mn-cs"/>
                        </a:rPr>
                        <a:t>경기 부진 상황을 반영하여 원가절감을 비롯한 공정 최적화와 고부가가치 제품 비중 강화에 집중</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lt"/>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874507969"/>
                  </a:ext>
                </a:extLst>
              </a:tr>
            </a:tbl>
          </a:graphicData>
        </a:graphic>
      </p:graphicFrame>
    </p:spTree>
    <p:extLst>
      <p:ext uri="{BB962C8B-B14F-4D97-AF65-F5344CB8AC3E}">
        <p14:creationId xmlns:p14="http://schemas.microsoft.com/office/powerpoint/2010/main" val="184998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838584918"/>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반도체 산업 개요</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글로벌 반도체 산업 동향</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반도체 산업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18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반도체 산업 이슈</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21</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Key</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takeaways </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rgbClr val="00338D"/>
                          </a:solidFill>
                          <a:latin typeface="+mn-lt"/>
                        </a:rPr>
                        <a:t>35</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871894"/>
                  </a:ext>
                </a:extLst>
              </a:tr>
            </a:tbl>
          </a:graphicData>
        </a:graphic>
      </p:graphicFrame>
    </p:spTree>
    <p:extLst>
      <p:ext uri="{BB962C8B-B14F-4D97-AF65-F5344CB8AC3E}">
        <p14:creationId xmlns:p14="http://schemas.microsoft.com/office/powerpoint/2010/main" val="376669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06BCF73D-8C4F-C6A4-23DB-476DE0F8AA2C}"/>
              </a:ext>
            </a:extLst>
          </p:cNvPr>
          <p:cNvSpPr/>
          <p:nvPr/>
        </p:nvSpPr>
        <p:spPr>
          <a:xfrm>
            <a:off x="5160605" y="2179485"/>
            <a:ext cx="4270473"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① </a:t>
            </a:r>
            <a:r>
              <a:rPr lang="en-US" altLang="ko-KR" dirty="0"/>
              <a:t>AI </a:t>
            </a:r>
            <a:r>
              <a:rPr lang="ko-KR" altLang="en-US" dirty="0"/>
              <a:t>반도체</a:t>
            </a:r>
            <a:r>
              <a:rPr lang="en-US" altLang="ko-KR" dirty="0"/>
              <a:t>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인공지능</a:t>
            </a:r>
            <a:r>
              <a:rPr lang="en-US" altLang="ko-KR" dirty="0"/>
              <a:t> </a:t>
            </a:r>
            <a:r>
              <a:rPr lang="ko-KR" altLang="en-US" dirty="0"/>
              <a:t>시대의 핵심 반도체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AI </a:t>
            </a:r>
            <a:r>
              <a:rPr lang="ko-KR" altLang="en-US" dirty="0"/>
              <a:t>반도체는 챗</a:t>
            </a:r>
            <a:r>
              <a:rPr lang="en-US" altLang="ko-KR" dirty="0"/>
              <a:t>GPT </a:t>
            </a:r>
            <a:r>
              <a:rPr lang="ko-KR" altLang="en-US" dirty="0"/>
              <a:t>등 생성형 </a:t>
            </a:r>
            <a:r>
              <a:rPr lang="en-US" altLang="ko-KR" dirty="0"/>
              <a:t>AI</a:t>
            </a:r>
            <a:r>
              <a:rPr lang="ko-KR" altLang="en-US" dirty="0"/>
              <a:t>가 높은 주목을 받으며 반도체 산업에서도 큰 수요가 창출될 것으로 주목되는 산업임</a:t>
            </a:r>
            <a:r>
              <a:rPr lang="en-US" altLang="ko-KR" dirty="0"/>
              <a:t>. AI </a:t>
            </a:r>
            <a:r>
              <a:rPr lang="ko-KR" altLang="en-US" dirty="0"/>
              <a:t>반도체는 병렬형 구조로 더 많은 데이터를 처리하는 데 용이한 구조를 가지고 있어</a:t>
            </a:r>
            <a:r>
              <a:rPr lang="en-US" altLang="ko-KR" dirty="0"/>
              <a:t> </a:t>
            </a:r>
            <a:r>
              <a:rPr lang="ko-KR" altLang="en-US" dirty="0"/>
              <a:t>생성형 </a:t>
            </a:r>
            <a:r>
              <a:rPr lang="en-US" altLang="ko-KR" dirty="0"/>
              <a:t>AI</a:t>
            </a:r>
            <a:r>
              <a:rPr lang="ko-KR" altLang="en-US" dirty="0"/>
              <a:t>의 부상과 함께 반도체 분야에 새로운 핵심 키워드로 나타나고 있음</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4284612"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2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시장 규모</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8C72B7DE-8663-7AF8-8FB1-40826AF541E4}"/>
              </a:ext>
            </a:extLst>
          </p:cNvPr>
          <p:cNvSpPr/>
          <p:nvPr/>
        </p:nvSpPr>
        <p:spPr>
          <a:xfrm>
            <a:off x="488949" y="4766293"/>
            <a:ext cx="4284663" cy="1121591"/>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80000" rtlCol="0" anchor="ctr"/>
          <a:lstStyle/>
          <a:p>
            <a:pPr marL="87313" marR="0" lvl="0" indent="-8731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2023</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년 </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AI </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반도체 시장 규모는 </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219</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억 달러 수준으로 전망됨</a:t>
            </a:r>
            <a:endPar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a:p>
            <a:pPr marL="87313" marR="0" lvl="0" indent="-8731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a:p>
            <a:pPr marL="87313" marR="0" lvl="0" indent="-87313"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AI </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반도체 시장은 빠른 성장세를 지속할 것으로 보이며</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2028</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년에는 </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2023</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년 대비 </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1,000</a:t>
            </a:r>
            <a:r>
              <a:rPr kumimoji="0" lang="ko-KR" altLang="en-US"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억 달러 이상 시장 규모가 확대될 것으로 추정되고 있음</a:t>
            </a:r>
            <a:r>
              <a:rPr kumimoji="0" lang="en-US" altLang="ko-KR" sz="1000" b="0" i="0" u="none" strike="noStrike" kern="1200" cap="none" spc="0" normalizeH="0" baseline="0" noProof="0" dirty="0">
                <a:ln>
                  <a:solidFill>
                    <a:prstClr val="white">
                      <a:lumMod val="75000"/>
                      <a:alpha val="0"/>
                    </a:prst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(’23~’28 CAGR 42.3%)</a:t>
            </a:r>
          </a:p>
        </p:txBody>
      </p:sp>
      <p:graphicFrame>
        <p:nvGraphicFramePr>
          <p:cNvPr id="5" name="ChartObject">
            <a:extLst>
              <a:ext uri="{FF2B5EF4-FFF2-40B4-BE49-F238E27FC236}">
                <a16:creationId xmlns:a16="http://schemas.microsoft.com/office/drawing/2014/main" id="{6E2A5D6E-ECB2-EDB1-A356-5D1D09DC3C1A}"/>
              </a:ext>
            </a:extLst>
          </p:cNvPr>
          <p:cNvGraphicFramePr/>
          <p:nvPr/>
        </p:nvGraphicFramePr>
        <p:xfrm>
          <a:off x="488949" y="2714626"/>
          <a:ext cx="4284663" cy="196689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E9920402-C70F-9E29-3DB8-A21DB4F966F7}"/>
              </a:ext>
            </a:extLst>
          </p:cNvPr>
          <p:cNvSpPr txBox="1"/>
          <p:nvPr/>
        </p:nvSpPr>
        <p:spPr>
          <a:xfrm>
            <a:off x="5150860" y="6077664"/>
            <a:ext cx="4256665"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TextBox 12">
            <a:extLst>
              <a:ext uri="{FF2B5EF4-FFF2-40B4-BE49-F238E27FC236}">
                <a16:creationId xmlns:a16="http://schemas.microsoft.com/office/drawing/2014/main" id="{75FB3B5A-E204-2D18-C276-CE57972D4BD4}"/>
              </a:ext>
            </a:extLst>
          </p:cNvPr>
          <p:cNvSpPr txBox="1"/>
          <p:nvPr/>
        </p:nvSpPr>
        <p:spPr>
          <a:xfrm>
            <a:off x="5274763" y="4517168"/>
            <a:ext cx="4058228"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반도체의 핵심 고려요소</a:t>
            </a:r>
            <a:r>
              <a:rPr kumimoji="0" lang="en-US" altLang="ko-KR" sz="12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panose="00000600000000000000" pitchFamily="2" charset="-127"/>
                <a:ea typeface="KoPub돋움체 Medium" panose="00000600000000000000" pitchFamily="2" charset="-127"/>
                <a:cs typeface="+mn-cs"/>
              </a:rPr>
              <a:t>]</a:t>
            </a:r>
          </a:p>
        </p:txBody>
      </p:sp>
      <p:sp>
        <p:nvSpPr>
          <p:cNvPr id="14" name="직사각형 13">
            <a:extLst>
              <a:ext uri="{FF2B5EF4-FFF2-40B4-BE49-F238E27FC236}">
                <a16:creationId xmlns:a16="http://schemas.microsoft.com/office/drawing/2014/main" id="{7E7AE5E3-08E1-30E7-660C-3BAE59A58133}"/>
              </a:ext>
            </a:extLst>
          </p:cNvPr>
          <p:cNvSpPr/>
          <p:nvPr/>
        </p:nvSpPr>
        <p:spPr>
          <a:xfrm>
            <a:off x="5372785" y="2386677"/>
            <a:ext cx="3960206" cy="185435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1200"/>
              </a:spcBef>
              <a:spcAft>
                <a:spcPts val="300"/>
              </a:spcAft>
              <a:buClr>
                <a:srgbClr val="000000">
                  <a:lumMod val="85000"/>
                  <a:lumOff val="15000"/>
                </a:srgbClr>
              </a:buClr>
              <a:buSzTx/>
              <a:buFontTx/>
              <a:buNone/>
              <a:tabLst/>
              <a:defRPr/>
            </a:pPr>
            <a:r>
              <a:rPr kumimoji="0" lang="en-US" altLang="ko-KR"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AI </a:t>
            </a:r>
            <a:r>
              <a:rPr kumimoji="0" lang="ko-KR" altLang="en-US"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반도체는 생성형 </a:t>
            </a:r>
            <a:r>
              <a:rPr kumimoji="0" lang="en-US" altLang="ko-KR"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AI</a:t>
            </a:r>
            <a:r>
              <a:rPr kumimoji="0" lang="ko-KR" altLang="en-US" sz="1400" b="1" i="0" u="none" strike="noStrike" kern="1200" cap="none" spc="0" normalizeH="0" baseline="0" noProof="0" dirty="0">
                <a:ln>
                  <a:solidFill>
                    <a:srgbClr val="FFFFFF">
                      <a:lumMod val="75000"/>
                      <a:alpha val="0"/>
                    </a:srgbClr>
                  </a:solidFill>
                </a:ln>
                <a:gradFill>
                  <a:gsLst>
                    <a:gs pos="0">
                      <a:srgbClr val="1E49E2"/>
                    </a:gs>
                    <a:gs pos="100000">
                      <a:srgbClr val="1E49E2"/>
                    </a:gs>
                  </a:gsLst>
                  <a:lin ang="5400000" scaled="1"/>
                </a:gradFill>
                <a:effectLst/>
                <a:uLnTx/>
                <a:uFillTx/>
                <a:latin typeface="KoPub돋움체 Medium"/>
                <a:ea typeface="KoPub돋움체 Medium"/>
                <a:cs typeface="+mn-cs"/>
              </a:rPr>
              <a:t>의 부상과 함께 우수한 데이터 처리 역량을 기반으로 주목</a:t>
            </a:r>
          </a:p>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
              <a:tabLst/>
              <a:defRPr/>
            </a:pP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AI </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반도체는 데이터를 순차적으로 처리하는 기존 반도체 구조와 달리 대량의 데이터를 병렬 형태로 동시 처리할 수 있어 대용량 데이터 연산에 용이함</a:t>
            </a:r>
          </a:p>
          <a:p>
            <a:pPr marL="171450" marR="0" lvl="0" indent="-171450" algn="l" defTabSz="914400" rtl="0" eaLnBrk="1" fontAlgn="auto" latinLnBrk="0" hangingPunct="1">
              <a:lnSpc>
                <a:spcPct val="100000"/>
              </a:lnSpc>
              <a:spcBef>
                <a:spcPts val="600"/>
              </a:spcBef>
              <a:spcAft>
                <a:spcPts val="3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생성형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AI</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는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Large Language Modal(LLM, </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대형 언어 기반 모델</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 </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등의 대형 모델을 기반으로 운영되어 개별 태스크 수행을 위한 데이터 처리 역량이 기존 </a:t>
            </a:r>
            <a:r>
              <a:rPr kumimoji="0" lang="en-US" altLang="ko-KR"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AI </a:t>
            </a:r>
            <a:r>
              <a:rPr kumimoji="0" lang="ko-KR" altLang="en-US" sz="1000" b="0" i="0" u="none" strike="noStrike" kern="1200" cap="none" spc="0" normalizeH="0" baseline="0" noProof="0" dirty="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sym typeface="Wingdings" panose="05000000000000000000" pitchFamily="2" charset="2"/>
              </a:rPr>
              <a:t>분야보다 크게 요구됨</a:t>
            </a:r>
          </a:p>
          <a:p>
            <a:pPr marL="171450" indent="-171450">
              <a:spcBef>
                <a:spcPts val="600"/>
              </a:spcBef>
              <a:spcAft>
                <a:spcPts val="300"/>
              </a:spcAft>
              <a:buFont typeface="Wingdings" panose="05000000000000000000" pitchFamily="2" charset="2"/>
              <a:buChar char="§"/>
              <a:defRPr/>
            </a:pPr>
            <a:r>
              <a:rPr lang="ko-KR" altLang="en-US" sz="1000" dirty="0">
                <a:gradFill>
                  <a:gsLst>
                    <a:gs pos="0">
                      <a:srgbClr val="000000">
                        <a:lumMod val="85000"/>
                        <a:lumOff val="15000"/>
                      </a:srgbClr>
                    </a:gs>
                    <a:gs pos="100000">
                      <a:srgbClr val="000000">
                        <a:lumMod val="85000"/>
                        <a:lumOff val="15000"/>
                      </a:srgbClr>
                    </a:gs>
                  </a:gsLst>
                  <a:lin ang="5400000" scaled="1"/>
                </a:gradFill>
                <a:latin typeface="KoPub돋움체 Medium"/>
                <a:ea typeface="KoPub돋움체 Medium"/>
              </a:rPr>
              <a:t>대량의 데이터 처리에 특화된 GPU 기술력을 보유한 미국의 팹리스 반도체 기업 엔비디아가 현재 AI 반도체 시장을 선도하고 있음</a:t>
            </a:r>
          </a:p>
        </p:txBody>
      </p:sp>
      <p:graphicFrame>
        <p:nvGraphicFramePr>
          <p:cNvPr id="15" name="표 12">
            <a:extLst>
              <a:ext uri="{FF2B5EF4-FFF2-40B4-BE49-F238E27FC236}">
                <a16:creationId xmlns:a16="http://schemas.microsoft.com/office/drawing/2014/main" id="{80D91353-C915-6218-7506-FCB742B59284}"/>
              </a:ext>
            </a:extLst>
          </p:cNvPr>
          <p:cNvGraphicFramePr>
            <a:graphicFrameLocks noGrp="1"/>
          </p:cNvGraphicFramePr>
          <p:nvPr>
            <p:extLst>
              <p:ext uri="{D42A27DB-BD31-4B8C-83A1-F6EECF244321}">
                <p14:modId xmlns:p14="http://schemas.microsoft.com/office/powerpoint/2010/main" val="3484171869"/>
              </p:ext>
            </p:extLst>
          </p:nvPr>
        </p:nvGraphicFramePr>
        <p:xfrm>
          <a:off x="5306193" y="4850522"/>
          <a:ext cx="3980682" cy="952968"/>
        </p:xfrm>
        <a:graphic>
          <a:graphicData uri="http://schemas.openxmlformats.org/drawingml/2006/table">
            <a:tbl>
              <a:tblPr firstRow="1" bandRow="1">
                <a:tableStyleId>{5940675A-B579-460E-94D1-54222C63F5DA}</a:tableStyleId>
              </a:tblPr>
              <a:tblGrid>
                <a:gridCol w="1475398">
                  <a:extLst>
                    <a:ext uri="{9D8B030D-6E8A-4147-A177-3AD203B41FA5}">
                      <a16:colId xmlns:a16="http://schemas.microsoft.com/office/drawing/2014/main" val="671482721"/>
                    </a:ext>
                  </a:extLst>
                </a:gridCol>
                <a:gridCol w="2505284">
                  <a:extLst>
                    <a:ext uri="{9D8B030D-6E8A-4147-A177-3AD203B41FA5}">
                      <a16:colId xmlns:a16="http://schemas.microsoft.com/office/drawing/2014/main" val="1163563015"/>
                    </a:ext>
                  </a:extLst>
                </a:gridCol>
              </a:tblGrid>
              <a:tr h="317656">
                <a:tc>
                  <a:txBody>
                    <a:bodyPr/>
                    <a:lstStyle/>
                    <a:p>
                      <a:pPr latinLnBrk="1"/>
                      <a:r>
                        <a:rPr lang="en-US" altLang="ko-KR" sz="900" dirty="0">
                          <a:gradFill>
                            <a:gsLst>
                              <a:gs pos="0">
                                <a:schemeClr val="tx1">
                                  <a:lumMod val="85000"/>
                                  <a:lumOff val="15000"/>
                                </a:schemeClr>
                              </a:gs>
                              <a:gs pos="100000">
                                <a:schemeClr val="tx1">
                                  <a:lumMod val="85000"/>
                                  <a:lumOff val="15000"/>
                                </a:schemeClr>
                              </a:gs>
                            </a:gsLst>
                            <a:lin ang="5400000" scaled="1"/>
                          </a:gradFill>
                        </a:rPr>
                        <a:t>Latency(</a:t>
                      </a:r>
                      <a:r>
                        <a:rPr lang="ko-KR" altLang="en-US" sz="900" dirty="0">
                          <a:gradFill>
                            <a:gsLst>
                              <a:gs pos="0">
                                <a:schemeClr val="tx1">
                                  <a:lumMod val="85000"/>
                                  <a:lumOff val="15000"/>
                                </a:schemeClr>
                              </a:gs>
                              <a:gs pos="100000">
                                <a:schemeClr val="tx1">
                                  <a:lumMod val="85000"/>
                                  <a:lumOff val="15000"/>
                                </a:schemeClr>
                              </a:gs>
                            </a:gsLst>
                            <a:lin ang="5400000" scaled="1"/>
                          </a:gradFill>
                        </a:rPr>
                        <a:t>지연속도</a:t>
                      </a:r>
                      <a:r>
                        <a:rPr lang="en-US" altLang="ko-KR" sz="900" dirty="0">
                          <a:gradFill>
                            <a:gsLst>
                              <a:gs pos="0">
                                <a:schemeClr val="tx1">
                                  <a:lumMod val="85000"/>
                                  <a:lumOff val="15000"/>
                                </a:schemeClr>
                              </a:gs>
                              <a:gs pos="100000">
                                <a:schemeClr val="tx1">
                                  <a:lumMod val="85000"/>
                                  <a:lumOff val="15000"/>
                                </a:schemeClr>
                              </a:gs>
                            </a:gsLst>
                            <a:lin ang="5400000" scaled="1"/>
                          </a:gradFill>
                        </a:rPr>
                        <a:t>)</a:t>
                      </a:r>
                      <a:endParaRPr lang="ko-KR" altLang="en-US" sz="900" dirty="0">
                        <a:gradFill>
                          <a:gsLst>
                            <a:gs pos="0">
                              <a:schemeClr val="tx1">
                                <a:lumMod val="85000"/>
                                <a:lumOff val="15000"/>
                              </a:schemeClr>
                            </a:gs>
                            <a:gs pos="100000">
                              <a:schemeClr val="tx1">
                                <a:lumMod val="85000"/>
                                <a:lumOff val="15000"/>
                              </a:schemeClr>
                            </a:gs>
                          </a:gsLst>
                          <a:lin ang="5400000" scaled="1"/>
                        </a:gradFill>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900" dirty="0">
                          <a:gradFill>
                            <a:gsLst>
                              <a:gs pos="0">
                                <a:schemeClr val="tx1">
                                  <a:lumMod val="85000"/>
                                  <a:lumOff val="15000"/>
                                </a:schemeClr>
                              </a:gs>
                              <a:gs pos="100000">
                                <a:schemeClr val="tx1">
                                  <a:lumMod val="85000"/>
                                  <a:lumOff val="15000"/>
                                </a:schemeClr>
                              </a:gs>
                            </a:gsLst>
                            <a:lin ang="5400000" scaled="1"/>
                          </a:gradFill>
                        </a:rPr>
                        <a:t>데이터가 각 지점 간의 이동하는 속도</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34737347"/>
                  </a:ext>
                </a:extLst>
              </a:tr>
              <a:tr h="317656">
                <a:tc>
                  <a:txBody>
                    <a:bodyPr/>
                    <a:lstStyle/>
                    <a:p>
                      <a:pPr latinLnBrk="1"/>
                      <a:r>
                        <a:rPr lang="en-US" altLang="ko-KR" sz="900" dirty="0">
                          <a:gradFill>
                            <a:gsLst>
                              <a:gs pos="0">
                                <a:schemeClr val="tx1">
                                  <a:lumMod val="85000"/>
                                  <a:lumOff val="15000"/>
                                </a:schemeClr>
                              </a:gs>
                              <a:gs pos="100000">
                                <a:schemeClr val="tx1">
                                  <a:lumMod val="85000"/>
                                  <a:lumOff val="15000"/>
                                </a:schemeClr>
                              </a:gs>
                            </a:gsLst>
                            <a:lin ang="5400000" scaled="1"/>
                          </a:gradFill>
                        </a:rPr>
                        <a:t>Throughput(</a:t>
                      </a:r>
                      <a:r>
                        <a:rPr lang="ko-KR" altLang="en-US" sz="900" dirty="0">
                          <a:gradFill>
                            <a:gsLst>
                              <a:gs pos="0">
                                <a:schemeClr val="tx1">
                                  <a:lumMod val="85000"/>
                                  <a:lumOff val="15000"/>
                                </a:schemeClr>
                              </a:gs>
                              <a:gs pos="100000">
                                <a:schemeClr val="tx1">
                                  <a:lumMod val="85000"/>
                                  <a:lumOff val="15000"/>
                                </a:schemeClr>
                              </a:gs>
                            </a:gsLst>
                            <a:lin ang="5400000" scaled="1"/>
                          </a:gradFill>
                        </a:rPr>
                        <a:t>처리량</a:t>
                      </a:r>
                      <a:r>
                        <a:rPr lang="en-US" altLang="ko-KR" sz="900" dirty="0">
                          <a:gradFill>
                            <a:gsLst>
                              <a:gs pos="0">
                                <a:schemeClr val="tx1">
                                  <a:lumMod val="85000"/>
                                  <a:lumOff val="15000"/>
                                </a:schemeClr>
                              </a:gs>
                              <a:gs pos="100000">
                                <a:schemeClr val="tx1">
                                  <a:lumMod val="85000"/>
                                  <a:lumOff val="15000"/>
                                </a:schemeClr>
                              </a:gs>
                            </a:gsLst>
                            <a:lin ang="5400000" scaled="1"/>
                          </a:gradFill>
                        </a:rPr>
                        <a:t>)</a:t>
                      </a:r>
                      <a:endParaRPr lang="ko-KR" altLang="en-US" sz="900" dirty="0">
                        <a:gradFill>
                          <a:gsLst>
                            <a:gs pos="0">
                              <a:schemeClr val="tx1">
                                <a:lumMod val="85000"/>
                                <a:lumOff val="15000"/>
                              </a:schemeClr>
                            </a:gs>
                            <a:gs pos="100000">
                              <a:schemeClr val="tx1">
                                <a:lumMod val="85000"/>
                                <a:lumOff val="15000"/>
                              </a:schemeClr>
                            </a:gs>
                          </a:gsLst>
                          <a:lin ang="5400000" scaled="1"/>
                        </a:gradFill>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900" dirty="0">
                          <a:gradFill>
                            <a:gsLst>
                              <a:gs pos="0">
                                <a:schemeClr val="tx1">
                                  <a:lumMod val="85000"/>
                                  <a:lumOff val="15000"/>
                                </a:schemeClr>
                              </a:gs>
                              <a:gs pos="100000">
                                <a:schemeClr val="tx1">
                                  <a:lumMod val="85000"/>
                                  <a:lumOff val="15000"/>
                                </a:schemeClr>
                              </a:gs>
                            </a:gsLst>
                            <a:lin ang="5400000" scaled="1"/>
                          </a:gradFill>
                        </a:rPr>
                        <a:t>특정한 기간 내에 전송할 수 있는 데이터의 양</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4939872"/>
                  </a:ext>
                </a:extLst>
              </a:tr>
              <a:tr h="317656">
                <a:tc>
                  <a:txBody>
                    <a:bodyPr/>
                    <a:lstStyle/>
                    <a:p>
                      <a:pPr latinLnBrk="1"/>
                      <a:r>
                        <a:rPr lang="en-US" altLang="ko-KR" sz="900" dirty="0">
                          <a:gradFill>
                            <a:gsLst>
                              <a:gs pos="0">
                                <a:schemeClr val="tx1">
                                  <a:lumMod val="85000"/>
                                  <a:lumOff val="15000"/>
                                </a:schemeClr>
                              </a:gs>
                              <a:gs pos="100000">
                                <a:schemeClr val="tx1">
                                  <a:lumMod val="85000"/>
                                  <a:lumOff val="15000"/>
                                </a:schemeClr>
                              </a:gs>
                            </a:gsLst>
                            <a:lin ang="5400000" scaled="1"/>
                          </a:gradFill>
                        </a:rPr>
                        <a:t>Bandwidth(</a:t>
                      </a:r>
                      <a:r>
                        <a:rPr lang="ko-KR" altLang="en-US" sz="900" dirty="0">
                          <a:gradFill>
                            <a:gsLst>
                              <a:gs pos="0">
                                <a:schemeClr val="tx1">
                                  <a:lumMod val="85000"/>
                                  <a:lumOff val="15000"/>
                                </a:schemeClr>
                              </a:gs>
                              <a:gs pos="100000">
                                <a:schemeClr val="tx1">
                                  <a:lumMod val="85000"/>
                                  <a:lumOff val="15000"/>
                                </a:schemeClr>
                              </a:gs>
                            </a:gsLst>
                            <a:lin ang="5400000" scaled="1"/>
                          </a:gradFill>
                        </a:rPr>
                        <a:t>대역폭</a:t>
                      </a:r>
                      <a:r>
                        <a:rPr lang="en-US" altLang="ko-KR" sz="900" dirty="0">
                          <a:gradFill>
                            <a:gsLst>
                              <a:gs pos="0">
                                <a:schemeClr val="tx1">
                                  <a:lumMod val="85000"/>
                                  <a:lumOff val="15000"/>
                                </a:schemeClr>
                              </a:gs>
                              <a:gs pos="100000">
                                <a:schemeClr val="tx1">
                                  <a:lumMod val="85000"/>
                                  <a:lumOff val="15000"/>
                                </a:schemeClr>
                              </a:gs>
                            </a:gsLst>
                            <a:lin ang="5400000" scaled="1"/>
                          </a:gradFill>
                        </a:rPr>
                        <a:t>)</a:t>
                      </a:r>
                      <a:endParaRPr lang="ko-KR" altLang="en-US" sz="900" dirty="0">
                        <a:gradFill>
                          <a:gsLst>
                            <a:gs pos="0">
                              <a:schemeClr val="tx1">
                                <a:lumMod val="85000"/>
                                <a:lumOff val="15000"/>
                              </a:schemeClr>
                            </a:gs>
                            <a:gs pos="100000">
                              <a:schemeClr val="tx1">
                                <a:lumMod val="85000"/>
                                <a:lumOff val="15000"/>
                              </a:schemeClr>
                            </a:gs>
                          </a:gsLst>
                          <a:lin ang="5400000" scaled="1"/>
                        </a:gradFill>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900" dirty="0">
                          <a:gradFill>
                            <a:gsLst>
                              <a:gs pos="0">
                                <a:schemeClr val="tx1">
                                  <a:lumMod val="85000"/>
                                  <a:lumOff val="15000"/>
                                </a:schemeClr>
                              </a:gs>
                              <a:gs pos="100000">
                                <a:schemeClr val="tx1">
                                  <a:lumMod val="85000"/>
                                  <a:lumOff val="15000"/>
                                </a:schemeClr>
                              </a:gs>
                            </a:gsLst>
                            <a:lin ang="5400000" scaled="1"/>
                          </a:gradFill>
                        </a:rPr>
                        <a:t>정해진 기간 내에 유효하게 전달된 데이터의 양</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3438764"/>
                  </a:ext>
                </a:extLst>
              </a:tr>
            </a:tbl>
          </a:graphicData>
        </a:graphic>
      </p:graphicFrame>
      <p:sp>
        <p:nvSpPr>
          <p:cNvPr id="3" name="TextBox 2">
            <a:extLst>
              <a:ext uri="{FF2B5EF4-FFF2-40B4-BE49-F238E27FC236}">
                <a16:creationId xmlns:a16="http://schemas.microsoft.com/office/drawing/2014/main" id="{CB4B7EDF-778C-9790-B6B5-C36603016AA8}"/>
              </a:ext>
            </a:extLst>
          </p:cNvPr>
          <p:cNvSpPr txBox="1"/>
          <p:nvPr/>
        </p:nvSpPr>
        <p:spPr>
          <a:xfrm>
            <a:off x="305021" y="2555666"/>
            <a:ext cx="573998" cy="230832"/>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22938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① </a:t>
            </a:r>
            <a:r>
              <a:rPr lang="en-US" altLang="ko-KR" dirty="0"/>
              <a:t>AI </a:t>
            </a:r>
            <a:r>
              <a:rPr lang="ko-KR" altLang="en-US" dirty="0"/>
              <a:t>반도체</a:t>
            </a:r>
            <a:r>
              <a:rPr lang="en-US" altLang="ko-KR" dirty="0"/>
              <a:t>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기술 발전 동향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반도체 시장은 </a:t>
            </a:r>
            <a:r>
              <a:rPr lang="en-US" altLang="ko-KR" dirty="0"/>
              <a:t>CPU, GPU </a:t>
            </a:r>
            <a:r>
              <a:rPr lang="ko-KR" altLang="en-US" dirty="0"/>
              <a:t>중심으로 성장해왔으나</a:t>
            </a:r>
            <a:r>
              <a:rPr lang="en-US" altLang="ko-KR" dirty="0"/>
              <a:t>, AI </a:t>
            </a:r>
            <a:r>
              <a:rPr lang="ko-KR" altLang="en-US" dirty="0"/>
              <a:t>반도체 시대가 도래하며 </a:t>
            </a:r>
            <a:r>
              <a:rPr lang="en-US" altLang="ko-KR" dirty="0"/>
              <a:t>CPU</a:t>
            </a:r>
            <a:r>
              <a:rPr lang="ko-KR" altLang="en-US" dirty="0"/>
              <a:t>와 </a:t>
            </a:r>
            <a:r>
              <a:rPr lang="en-US" altLang="ko-KR" dirty="0"/>
              <a:t>GPU</a:t>
            </a:r>
            <a:r>
              <a:rPr lang="ko-KR" altLang="en-US" dirty="0"/>
              <a:t>의 병합</a:t>
            </a:r>
            <a:r>
              <a:rPr lang="en-US" altLang="ko-KR" dirty="0"/>
              <a:t>, NPU</a:t>
            </a:r>
            <a:r>
              <a:rPr lang="ko-KR" altLang="en-US" dirty="0"/>
              <a:t>의 등장 등 인공지능 시스템 운영을 위한 높은 연산 수준의 역량을 갖춘 </a:t>
            </a:r>
            <a:r>
              <a:rPr lang="en-US" altLang="ko-KR" dirty="0"/>
              <a:t>AI </a:t>
            </a:r>
            <a:r>
              <a:rPr lang="ko-KR" altLang="en-US" dirty="0"/>
              <a:t>반도체로의 진화가 이루어지고 있음</a:t>
            </a:r>
            <a:r>
              <a:rPr lang="en-US" altLang="ko-KR" dirty="0"/>
              <a:t>. </a:t>
            </a:r>
            <a:r>
              <a:rPr lang="ko-KR" altLang="en-US" dirty="0"/>
              <a:t>현재 </a:t>
            </a:r>
            <a:r>
              <a:rPr lang="en-US" altLang="ko-KR" dirty="0"/>
              <a:t>2</a:t>
            </a:r>
            <a:r>
              <a:rPr lang="ko-KR" altLang="en-US" dirty="0"/>
              <a:t>세대 수준의 기술력으로 평가되는 </a:t>
            </a:r>
            <a:r>
              <a:rPr lang="en-US" altLang="ko-KR" dirty="0"/>
              <a:t>AI </a:t>
            </a:r>
            <a:r>
              <a:rPr lang="ko-KR" altLang="en-US" dirty="0"/>
              <a:t>반도체는 뉴로모픽 기술을 접목한 </a:t>
            </a:r>
            <a:r>
              <a:rPr lang="en-US" altLang="ko-KR" dirty="0"/>
              <a:t>3</a:t>
            </a:r>
            <a:r>
              <a:rPr lang="ko-KR" altLang="en-US" dirty="0"/>
              <a:t>세대 </a:t>
            </a:r>
            <a:r>
              <a:rPr lang="en-US" altLang="ko-KR" dirty="0"/>
              <a:t>AI </a:t>
            </a:r>
            <a:r>
              <a:rPr lang="ko-KR" altLang="en-US" dirty="0"/>
              <a:t>반도체로의 도약이 주목됨 </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8949" y="5993406"/>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68092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반도체의 기술 변화</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110E4378-57FD-3A0D-64B6-BFA2A71D1E34}"/>
              </a:ext>
            </a:extLst>
          </p:cNvPr>
          <p:cNvSpPr/>
          <p:nvPr/>
        </p:nvSpPr>
        <p:spPr>
          <a:xfrm>
            <a:off x="519917" y="2581812"/>
            <a:ext cx="2257323" cy="205515"/>
          </a:xfrm>
          <a:prstGeom prst="rect">
            <a:avLst/>
          </a:prstGeom>
          <a:solidFill>
            <a:srgbClr val="1E49E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세대</a:t>
            </a:r>
          </a:p>
        </p:txBody>
      </p:sp>
      <p:sp>
        <p:nvSpPr>
          <p:cNvPr id="6" name="직사각형 5">
            <a:extLst>
              <a:ext uri="{FF2B5EF4-FFF2-40B4-BE49-F238E27FC236}">
                <a16:creationId xmlns:a16="http://schemas.microsoft.com/office/drawing/2014/main" id="{3885E1E9-2FE2-9F82-E9DE-2C1C117E7232}"/>
              </a:ext>
            </a:extLst>
          </p:cNvPr>
          <p:cNvSpPr/>
          <p:nvPr/>
        </p:nvSpPr>
        <p:spPr>
          <a:xfrm>
            <a:off x="3824338" y="2586454"/>
            <a:ext cx="2257323" cy="205515"/>
          </a:xfrm>
          <a:prstGeom prst="rect">
            <a:avLst/>
          </a:prstGeom>
          <a:solidFill>
            <a:srgbClr val="1E49E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세대</a:t>
            </a:r>
          </a:p>
        </p:txBody>
      </p:sp>
      <p:sp>
        <p:nvSpPr>
          <p:cNvPr id="7" name="직사각형 6">
            <a:extLst>
              <a:ext uri="{FF2B5EF4-FFF2-40B4-BE49-F238E27FC236}">
                <a16:creationId xmlns:a16="http://schemas.microsoft.com/office/drawing/2014/main" id="{4FD368E7-0082-4E75-670C-11C462B71127}"/>
              </a:ext>
            </a:extLst>
          </p:cNvPr>
          <p:cNvSpPr/>
          <p:nvPr/>
        </p:nvSpPr>
        <p:spPr>
          <a:xfrm>
            <a:off x="7159626" y="2586453"/>
            <a:ext cx="2257323" cy="205515"/>
          </a:xfrm>
          <a:prstGeom prst="rect">
            <a:avLst/>
          </a:prstGeom>
          <a:solidFill>
            <a:srgbClr val="1E49E2"/>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세대</a:t>
            </a:r>
          </a:p>
        </p:txBody>
      </p:sp>
      <p:sp>
        <p:nvSpPr>
          <p:cNvPr id="9" name="직사각형 8">
            <a:extLst>
              <a:ext uri="{FF2B5EF4-FFF2-40B4-BE49-F238E27FC236}">
                <a16:creationId xmlns:a16="http://schemas.microsoft.com/office/drawing/2014/main" id="{6A175997-8E25-A145-B081-8801630CB7C3}"/>
              </a:ext>
            </a:extLst>
          </p:cNvPr>
          <p:cNvSpPr/>
          <p:nvPr/>
        </p:nvSpPr>
        <p:spPr>
          <a:xfrm>
            <a:off x="1302789" y="2874004"/>
            <a:ext cx="687898" cy="450732"/>
          </a:xfrm>
          <a:prstGeom prst="rect">
            <a:avLst/>
          </a:prstGeom>
          <a:ln>
            <a:solidFill>
              <a:srgbClr val="00B8F5"/>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GPU</a:t>
            </a: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BBF123A0-528B-373D-C135-ED5C027FEAA3}"/>
              </a:ext>
            </a:extLst>
          </p:cNvPr>
          <p:cNvSpPr/>
          <p:nvPr/>
        </p:nvSpPr>
        <p:spPr>
          <a:xfrm>
            <a:off x="4094447" y="2868103"/>
            <a:ext cx="687898" cy="450732"/>
          </a:xfrm>
          <a:prstGeom prst="rect">
            <a:avLst/>
          </a:prstGeom>
          <a:ln>
            <a:solidFill>
              <a:srgbClr val="00B8F5"/>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FPGA</a:t>
            </a: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직사각형 11">
            <a:extLst>
              <a:ext uri="{FF2B5EF4-FFF2-40B4-BE49-F238E27FC236}">
                <a16:creationId xmlns:a16="http://schemas.microsoft.com/office/drawing/2014/main" id="{97C659E9-0094-5A0C-61B7-0776885500B2}"/>
              </a:ext>
            </a:extLst>
          </p:cNvPr>
          <p:cNvSpPr/>
          <p:nvPr/>
        </p:nvSpPr>
        <p:spPr>
          <a:xfrm>
            <a:off x="5147126" y="2871364"/>
            <a:ext cx="687898" cy="450732"/>
          </a:xfrm>
          <a:prstGeom prst="rect">
            <a:avLst/>
          </a:prstGeom>
          <a:ln>
            <a:solidFill>
              <a:srgbClr val="00B8F5"/>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ASIC</a:t>
            </a: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직사각형 12">
            <a:extLst>
              <a:ext uri="{FF2B5EF4-FFF2-40B4-BE49-F238E27FC236}">
                <a16:creationId xmlns:a16="http://schemas.microsoft.com/office/drawing/2014/main" id="{254E74DF-D3A9-0A8B-D6AB-D24A0BBDCAB8}"/>
              </a:ext>
            </a:extLst>
          </p:cNvPr>
          <p:cNvSpPr/>
          <p:nvPr/>
        </p:nvSpPr>
        <p:spPr>
          <a:xfrm>
            <a:off x="7962785" y="2866627"/>
            <a:ext cx="687898" cy="450732"/>
          </a:xfrm>
          <a:prstGeom prst="rect">
            <a:avLst/>
          </a:prstGeom>
          <a:ln>
            <a:solidFill>
              <a:srgbClr val="00B8F5"/>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뉴로모픽</a:t>
            </a:r>
          </a:p>
        </p:txBody>
      </p:sp>
      <p:sp>
        <p:nvSpPr>
          <p:cNvPr id="14" name="화살표: 오른쪽 13">
            <a:extLst>
              <a:ext uri="{FF2B5EF4-FFF2-40B4-BE49-F238E27FC236}">
                <a16:creationId xmlns:a16="http://schemas.microsoft.com/office/drawing/2014/main" id="{E09211CE-C46E-EE25-42C0-AF37A29ADA50}"/>
              </a:ext>
            </a:extLst>
          </p:cNvPr>
          <p:cNvSpPr/>
          <p:nvPr/>
        </p:nvSpPr>
        <p:spPr>
          <a:xfrm>
            <a:off x="3115972" y="2556558"/>
            <a:ext cx="357744" cy="261173"/>
          </a:xfrm>
          <a:prstGeom prst="right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5" name="화살표: 오른쪽 14">
            <a:extLst>
              <a:ext uri="{FF2B5EF4-FFF2-40B4-BE49-F238E27FC236}">
                <a16:creationId xmlns:a16="http://schemas.microsoft.com/office/drawing/2014/main" id="{165CF9DA-14EE-9F9E-5BF9-1AC7A25EF2EA}"/>
              </a:ext>
            </a:extLst>
          </p:cNvPr>
          <p:cNvSpPr/>
          <p:nvPr/>
        </p:nvSpPr>
        <p:spPr>
          <a:xfrm>
            <a:off x="6463150" y="2554330"/>
            <a:ext cx="357744" cy="261173"/>
          </a:xfrm>
          <a:prstGeom prst="rightArrow">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18" name="표 17">
            <a:extLst>
              <a:ext uri="{FF2B5EF4-FFF2-40B4-BE49-F238E27FC236}">
                <a16:creationId xmlns:a16="http://schemas.microsoft.com/office/drawing/2014/main" id="{45C700C1-8743-046F-C4E6-7E8E8B771C6E}"/>
              </a:ext>
            </a:extLst>
          </p:cNvPr>
          <p:cNvGraphicFramePr>
            <a:graphicFrameLocks noGrp="1"/>
          </p:cNvGraphicFramePr>
          <p:nvPr>
            <p:extLst>
              <p:ext uri="{D42A27DB-BD31-4B8C-83A1-F6EECF244321}">
                <p14:modId xmlns:p14="http://schemas.microsoft.com/office/powerpoint/2010/main" val="4178560040"/>
              </p:ext>
            </p:extLst>
          </p:nvPr>
        </p:nvGraphicFramePr>
        <p:xfrm>
          <a:off x="488949" y="3470186"/>
          <a:ext cx="8928101" cy="2414593"/>
        </p:xfrm>
        <a:graphic>
          <a:graphicData uri="http://schemas.openxmlformats.org/drawingml/2006/table">
            <a:tbl>
              <a:tblPr>
                <a:tableStyleId>{073A0DAA-6AF3-43AB-8588-CEC1D06C72B9}</a:tableStyleId>
              </a:tblPr>
              <a:tblGrid>
                <a:gridCol w="475622">
                  <a:extLst>
                    <a:ext uri="{9D8B030D-6E8A-4147-A177-3AD203B41FA5}">
                      <a16:colId xmlns:a16="http://schemas.microsoft.com/office/drawing/2014/main" val="3177989497"/>
                    </a:ext>
                  </a:extLst>
                </a:gridCol>
                <a:gridCol w="1842424">
                  <a:extLst>
                    <a:ext uri="{9D8B030D-6E8A-4147-A177-3AD203B41FA5}">
                      <a16:colId xmlns:a16="http://schemas.microsoft.com/office/drawing/2014/main" val="233245426"/>
                    </a:ext>
                  </a:extLst>
                </a:gridCol>
                <a:gridCol w="6610055">
                  <a:extLst>
                    <a:ext uri="{9D8B030D-6E8A-4147-A177-3AD203B41FA5}">
                      <a16:colId xmlns:a16="http://schemas.microsoft.com/office/drawing/2014/main" val="3720895662"/>
                    </a:ext>
                  </a:extLst>
                </a:gridCol>
              </a:tblGrid>
              <a:tr h="203262">
                <a:tc>
                  <a:txBody>
                    <a:bodyPr/>
                    <a:lstStyle/>
                    <a:p>
                      <a:pPr algn="ctr" latinLnBrk="1"/>
                      <a:r>
                        <a:rPr lang="ko-KR" altLang="en-US" sz="900" b="1" kern="1200" spc="0" baseline="0" dirty="0">
                          <a:ln>
                            <a:solidFill>
                              <a:schemeClr val="bg1">
                                <a:lumMod val="50000"/>
                                <a:alpha val="0"/>
                              </a:schemeClr>
                            </a:solidFill>
                          </a:ln>
                          <a:solidFill>
                            <a:schemeClr val="bg1"/>
                          </a:solidFill>
                          <a:latin typeface="KoPub돋움체 Medium" panose="00000600000000000000" pitchFamily="2" charset="-127"/>
                          <a:ea typeface="KoPub돋움체 Medium"/>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solidFill>
                            <a:schemeClr val="bg1"/>
                          </a:solidFill>
                          <a:latin typeface="KoPub돋움체 Medium" panose="00000600000000000000" pitchFamily="2" charset="-127"/>
                          <a:ea typeface="KoPub돋움체 Medium"/>
                          <a:cs typeface="+mn-cs"/>
                        </a:rPr>
                        <a:t>주요 형태</a:t>
                      </a:r>
                      <a:endParaRPr lang="en-US" altLang="ko-KR" sz="900" b="1" kern="1200" spc="0" baseline="0" dirty="0">
                        <a:ln>
                          <a:solidFill>
                            <a:schemeClr val="bg1">
                              <a:lumMod val="50000"/>
                              <a:alpha val="0"/>
                            </a:schemeClr>
                          </a:solidFill>
                        </a:ln>
                        <a:solidFill>
                          <a:schemeClr val="bg1"/>
                        </a:solidFill>
                        <a:latin typeface="KoPub돋움체 Medium" panose="00000600000000000000" pitchFamily="2" charset="-127"/>
                        <a:ea typeface="KoPub돋움체 Medium"/>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solidFill>
                            <a:schemeClr val="bg1"/>
                          </a:solidFill>
                          <a:latin typeface="KoPub돋움체 Medium" panose="00000600000000000000" pitchFamily="2" charset="-127"/>
                          <a:ea typeface="KoPub돋움체 Medium"/>
                          <a:cs typeface="+mn-cs"/>
                        </a:rPr>
                        <a:t>내용</a:t>
                      </a:r>
                      <a:endParaRPr lang="en-US" altLang="ko-KR" sz="900" b="1" kern="1200" spc="0" baseline="0" dirty="0">
                        <a:ln>
                          <a:solidFill>
                            <a:schemeClr val="bg1">
                              <a:lumMod val="50000"/>
                              <a:alpha val="0"/>
                            </a:schemeClr>
                          </a:solidFill>
                        </a:ln>
                        <a:solidFill>
                          <a:schemeClr val="bg1"/>
                        </a:solidFill>
                        <a:latin typeface="KoPub돋움체 Medium" panose="00000600000000000000" pitchFamily="2" charset="-127"/>
                        <a:ea typeface="KoPub돋움체 Medium"/>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563122101"/>
                  </a:ext>
                </a:extLst>
              </a:tr>
              <a:tr h="544242">
                <a:tc>
                  <a:txBody>
                    <a:bodyPr/>
                    <a:lstStyle/>
                    <a:p>
                      <a:pPr algn="ctr" latinLnBrk="1"/>
                      <a: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1</a:t>
                      </a:r>
                      <a:r>
                        <a:rPr lang="ko-KR" altLang="en-US"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b="1"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GPU</a:t>
                      </a: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(Graphic Processing Unit)</a:t>
                      </a:r>
                      <a:endPar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1</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세대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AI </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반도체는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CPU</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와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GPU</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를 유기적으로 연계하여 대량의 데이터를 활용한 연산에 효과적인 형태로 구성하는 방식으로 구성됨</a:t>
                      </a:r>
                      <a:endPar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endParaRPr>
                    </a:p>
                    <a:p>
                      <a:pPr marL="92075" marR="0" lvl="0" indent="-92075" algn="l" rtl="0" eaLnBrk="1" fontAlgn="auto" latinLnBrk="0" hangingPunct="1">
                        <a:lnSpc>
                          <a:spcPct val="105000"/>
                        </a:lnSpc>
                        <a:spcBef>
                          <a:spcPts val="0"/>
                        </a:spcBef>
                        <a:spcAft>
                          <a:spcPts val="0"/>
                        </a:spcAft>
                        <a:buClrTx/>
                        <a:buSzTx/>
                        <a:buFont typeface="Arial" panose="020B0604020202020204" pitchFamily="34" charset="0"/>
                        <a:buChar char="•"/>
                      </a:pP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동시에 데이터 처리량이 많은 그래픽 데이터 처리를 위해 고안된  그래픽 프로세서를 활용하여 인공지능 연산 소프트웨어 구성</a:t>
                      </a: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데이터 병렬 처리 효과에 따른 동시다발적인 학습 및 추론 기능 강화</a:t>
                      </a:r>
                      <a:endParaRPr lang="ko-KR" altLang="en-US" sz="85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957070"/>
                  </a:ext>
                </a:extLst>
              </a:tr>
              <a:tr h="1206442">
                <a:tc>
                  <a:txBody>
                    <a:bodyPr/>
                    <a:lstStyle/>
                    <a:p>
                      <a:pPr algn="ctr" latinLnBrk="1"/>
                      <a: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2</a:t>
                      </a:r>
                      <a:r>
                        <a:rPr lang="ko-KR" altLang="en-US"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FPGA</a:t>
                      </a: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(Field Programmable Gate Array)</a:t>
                      </a: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b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br>
                      <a: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ASIC</a:t>
                      </a: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(Application-Specific Integrated Circuit)</a:t>
                      </a: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2</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세대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AI </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반도체는 기계 학습을 위해 최적화된 제어 및 산술 논리 구성 요소를 갖춘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NPU(Neural Processing Unit)</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를 활용하여 </a:t>
                      </a:r>
                      <a:r>
                        <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AI </a:t>
                      </a: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반도체의 성능 개선을 도모함</a:t>
                      </a:r>
                      <a:endPar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endParaRP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b="1"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[FPGA] </a:t>
                      </a: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rPr>
                        <a:t>논리회로형 반도체로 회로 변경이 가능한 형태로 제작되어 이용 목적에 따라 반도체 형태를 비교적 자유롭게 재구성할 수 있다는 장점이 있음</a:t>
                      </a:r>
                      <a:endParaRPr lang="en-US" altLang="ko-KR" sz="900" b="0" i="0" u="none" strike="noStrike" kern="0" spc="-30" baseline="0" dirty="0">
                        <a:ln>
                          <a:solidFill>
                            <a:sysClr val="window" lastClr="FFFFFF">
                              <a:lumMod val="75000"/>
                              <a:alpha val="0"/>
                            </a:sysClr>
                          </a:solidFill>
                        </a:ln>
                        <a:solidFill>
                          <a:srgbClr val="000000"/>
                        </a:solidFill>
                        <a:latin typeface="KoPub돋움체 Medium" panose="00000600000000000000" pitchFamily="2" charset="-127"/>
                        <a:ea typeface="KoPub돋움체 Medium"/>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b="0"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사용중인 반도체에 필요에 따라 새로운 형태를 재입력하여 새롭게 최적화하는 것이 가능하여 양산형 반도체 개발 방식으로 활용됨</a:t>
                      </a: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en-US" altLang="ko-KR" sz="900" b="1"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ASIC]</a:t>
                      </a: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b="0"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NPU</a:t>
                      </a:r>
                      <a:r>
                        <a:rPr lang="ko-KR" altLang="en-US" sz="900" b="0"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셀에 메모리가 병합된 형태로 특정한 용도에 맞게 사전에 설계된 주문형 반도체</a:t>
                      </a:r>
                      <a:endParaRPr lang="en-US" altLang="ko-KR" sz="900" b="0"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b="0" i="0" u="none" strike="noStrike" kern="0" spc="-30" baseline="0" dirty="0">
                          <a:ln>
                            <a:solidFill>
                              <a:sysClr val="window" lastClr="FFFFFF">
                                <a:lumMod val="75000"/>
                                <a:alpha val="0"/>
                              </a:sys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정해진 용도에 맞춤형 설계를 통하여 높은 효율과 안정적인 성능이 장점임</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1212158382"/>
                  </a:ext>
                </a:extLst>
              </a:tr>
              <a:tr h="460647">
                <a:tc>
                  <a:txBody>
                    <a:bodyPr/>
                    <a:lstStyle/>
                    <a:p>
                      <a:pPr algn="ctr" latinLnBrk="1"/>
                      <a:r>
                        <a:rPr lang="en-US" altLang="ko-KR"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3</a:t>
                      </a:r>
                      <a:r>
                        <a:rPr lang="ko-KR" altLang="en-US" sz="900" b="1"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뉴로모픽</a:t>
                      </a:r>
                      <a:endPar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92075" marR="0" lvl="0" indent="-92075" algn="l" rtl="0" eaLnBrk="1" fontAlgn="auto" latinLnBrk="0" hangingPunct="1">
                        <a:lnSpc>
                          <a:spcPct val="105000"/>
                        </a:lnSpc>
                        <a:spcBef>
                          <a:spcPts val="0"/>
                        </a:spcBef>
                        <a:spcAft>
                          <a:spcPts val="0"/>
                        </a:spcAft>
                        <a:buClrTx/>
                        <a:buSzTx/>
                        <a:buFont typeface="Arial" panose="020B0604020202020204" pitchFamily="34" charset="0"/>
                        <a:buChar char="•"/>
                      </a:pPr>
                      <a:r>
                        <a:rPr lang="ko-KR" altLang="en-US"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기존 반도체의 연산 구조인 폰 노이만 방식을 따르지 않고</a:t>
                      </a:r>
                      <a:r>
                        <a:rPr lang="en-US" altLang="ko-KR"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 </a:t>
                      </a:r>
                      <a:r>
                        <a:rPr lang="ko-KR" altLang="en-US"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인간의 뇌신경구조인 뉴런과 시냅스의 형태를 모방한 형태의 뉴로모픽 형태의 </a:t>
                      </a:r>
                      <a:r>
                        <a:rPr lang="en-US" altLang="ko-KR"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AI </a:t>
                      </a:r>
                      <a:r>
                        <a:rPr lang="ko-KR" altLang="en-US" sz="900" kern="1200" spc="0" baseline="0" dirty="0">
                          <a:ln>
                            <a:solidFill>
                              <a:schemeClr val="bg1">
                                <a:lumMod val="50000"/>
                                <a:alpha val="0"/>
                              </a:schemeClr>
                            </a:solidFill>
                          </a:ln>
                          <a:solidFill>
                            <a:srgbClr val="000000"/>
                          </a:solidFill>
                          <a:latin typeface="KoPub돋움체 Medium" panose="00000600000000000000" pitchFamily="2" charset="-127"/>
                          <a:ea typeface="KoPub돋움체 Medium"/>
                          <a:cs typeface="+mn-cs"/>
                        </a:rPr>
                        <a:t>반도체 </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 </a:t>
                      </a:r>
                      <a:r>
                        <a:rPr lang="ko-KR" altLang="en-US" sz="8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폰 노이만 방식</a:t>
                      </a:r>
                      <a:r>
                        <a:rPr lang="en-US" altLang="ko-KR" sz="8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입력되는 데이터를 순차적으로 처리하는 방식</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4132616"/>
                  </a:ext>
                </a:extLst>
              </a:tr>
            </a:tbl>
          </a:graphicData>
        </a:graphic>
      </p:graphicFrame>
    </p:spTree>
    <p:extLst>
      <p:ext uri="{BB962C8B-B14F-4D97-AF65-F5344CB8AC3E}">
        <p14:creationId xmlns:p14="http://schemas.microsoft.com/office/powerpoint/2010/main" val="1799456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① </a:t>
            </a:r>
            <a:r>
              <a:rPr lang="en-US" altLang="ko-KR" dirty="0"/>
              <a:t>AI </a:t>
            </a:r>
            <a:r>
              <a:rPr lang="ko-KR" altLang="en-US" dirty="0"/>
              <a:t>반도체</a:t>
            </a:r>
            <a:r>
              <a:rPr lang="en-US" altLang="ko-KR" dirty="0"/>
              <a:t>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국내 대형 반도체 기업의 </a:t>
            </a:r>
            <a:r>
              <a:rPr lang="en-US" altLang="ko-KR" dirty="0"/>
              <a:t>AI </a:t>
            </a:r>
            <a:r>
              <a:rPr lang="ko-KR" altLang="en-US" dirty="0"/>
              <a:t>반도체 진입 전략</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lIns="0" tIns="0" rIns="0" bIns="0" anchor="t"/>
          <a:lstStyle/>
          <a:p>
            <a:pPr lvl="0"/>
            <a:r>
              <a:rPr lang="ko-KR" altLang="en-US" dirty="0"/>
              <a:t>프로세서</a:t>
            </a:r>
            <a:r>
              <a:rPr lang="en-US" altLang="ko-KR" dirty="0"/>
              <a:t>(CPU, GPU </a:t>
            </a:r>
            <a:r>
              <a:rPr lang="ko-KR" altLang="en-US" dirty="0"/>
              <a:t>등</a:t>
            </a:r>
            <a:r>
              <a:rPr lang="en-US" altLang="ko-KR" dirty="0"/>
              <a:t>)</a:t>
            </a:r>
            <a:r>
              <a:rPr lang="ko-KR" altLang="en-US" dirty="0"/>
              <a:t>와 메모리가 분리된 형태인 폰 노이만 구조의</a:t>
            </a:r>
            <a:r>
              <a:rPr lang="en-US" altLang="ko-KR" dirty="0"/>
              <a:t> </a:t>
            </a:r>
            <a:r>
              <a:rPr lang="ko-KR" altLang="en-US" dirty="0"/>
              <a:t>한계를 넘어서 메모리 반도체 기업도 연산 능력을 탑재한 </a:t>
            </a:r>
            <a:r>
              <a:rPr lang="en-US" altLang="ko-KR" dirty="0"/>
              <a:t>AI</a:t>
            </a:r>
            <a:r>
              <a:rPr lang="ko-KR" altLang="en-US" dirty="0"/>
              <a:t>용 메모리</a:t>
            </a:r>
            <a:r>
              <a:rPr lang="en-US" altLang="ko-KR" dirty="0"/>
              <a:t> </a:t>
            </a:r>
            <a:r>
              <a:rPr lang="ko-KR" altLang="en-US" dirty="0"/>
              <a:t>반도체를 제품을 설계하고 있음</a:t>
            </a:r>
            <a:r>
              <a:rPr lang="en-US" altLang="ko-KR" dirty="0"/>
              <a:t>. </a:t>
            </a:r>
            <a:r>
              <a:rPr lang="ko-KR" altLang="en-US" dirty="0"/>
              <a:t>삼성전자</a:t>
            </a:r>
            <a:r>
              <a:rPr lang="en-US" altLang="ko-KR" dirty="0"/>
              <a:t>, SK</a:t>
            </a:r>
            <a:r>
              <a:rPr lang="ko-KR" altLang="en-US" dirty="0"/>
              <a:t>하이닉스 등 국내 반도체 기업은 메모리 반도체에 연산 기능을 더한 기술 </a:t>
            </a:r>
            <a:r>
              <a:rPr lang="en-US" altLang="ko-KR" dirty="0"/>
              <a:t>PIM</a:t>
            </a:r>
            <a:r>
              <a:rPr lang="ko-KR" altLang="en-US" dirty="0"/>
              <a:t>을 활용한 </a:t>
            </a:r>
            <a:r>
              <a:rPr lang="en-US" altLang="ko-KR" dirty="0"/>
              <a:t>AI</a:t>
            </a:r>
            <a:r>
              <a:rPr lang="ko-KR" altLang="en-US" dirty="0"/>
              <a:t>용 메모리 반도체 제품을 공개</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98525" y="598766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94481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메모리 반도체 기업의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전략</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 PIM(Processing In Memory)</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표 3">
            <a:extLst>
              <a:ext uri="{FF2B5EF4-FFF2-40B4-BE49-F238E27FC236}">
                <a16:creationId xmlns:a16="http://schemas.microsoft.com/office/drawing/2014/main" id="{C355D454-FC93-D90C-71AD-B608CECC6E38}"/>
              </a:ext>
            </a:extLst>
          </p:cNvPr>
          <p:cNvGraphicFramePr>
            <a:graphicFrameLocks noGrp="1"/>
          </p:cNvGraphicFramePr>
          <p:nvPr>
            <p:extLst>
              <p:ext uri="{D42A27DB-BD31-4B8C-83A1-F6EECF244321}">
                <p14:modId xmlns:p14="http://schemas.microsoft.com/office/powerpoint/2010/main" val="2883887106"/>
              </p:ext>
            </p:extLst>
          </p:nvPr>
        </p:nvGraphicFramePr>
        <p:xfrm>
          <a:off x="5132389" y="2571749"/>
          <a:ext cx="4284612" cy="3650575"/>
        </p:xfrm>
        <a:graphic>
          <a:graphicData uri="http://schemas.openxmlformats.org/drawingml/2006/table">
            <a:tbl>
              <a:tblPr>
                <a:tableStyleId>{073A0DAA-6AF3-43AB-8588-CEC1D06C72B9}</a:tableStyleId>
              </a:tblPr>
              <a:tblGrid>
                <a:gridCol w="682727">
                  <a:extLst>
                    <a:ext uri="{9D8B030D-6E8A-4147-A177-3AD203B41FA5}">
                      <a16:colId xmlns:a16="http://schemas.microsoft.com/office/drawing/2014/main" val="3458992661"/>
                    </a:ext>
                  </a:extLst>
                </a:gridCol>
                <a:gridCol w="3601885">
                  <a:extLst>
                    <a:ext uri="{9D8B030D-6E8A-4147-A177-3AD203B41FA5}">
                      <a16:colId xmlns:a16="http://schemas.microsoft.com/office/drawing/2014/main" val="3790168976"/>
                    </a:ext>
                  </a:extLst>
                </a:gridCol>
              </a:tblGrid>
              <a:tr h="278537">
                <a:tc>
                  <a:txBody>
                    <a:bodyPr/>
                    <a:lstStyle/>
                    <a:p>
                      <a:pPr algn="ctr" latinLnBrk="1"/>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altLang="ko-KR"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 반도체 관련 주요 이슈</a:t>
                      </a:r>
                      <a:endParaRPr lang="en-US" altLang="ko-KR"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96399170"/>
                  </a:ext>
                </a:extLst>
              </a:tr>
              <a:tr h="1513319">
                <a:tc>
                  <a:txBody>
                    <a:bodyPr/>
                    <a:lstStyle/>
                    <a:p>
                      <a:pPr algn="ctr" latinLnBrk="1">
                        <a:lnSpc>
                          <a:spcPct val="150000"/>
                        </a:lnSpc>
                      </a:pP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삼성전자</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고대역폭메모리</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반도체에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PIM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기술을 구현하여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용 메모리 반도체 제품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종의 연구결과를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2023</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8</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월 공개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*HBM: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고대역폭의 메모리 성능을 구현하기 위해 메모리를 적층형 구조로 </a:t>
                      </a:r>
                      <a:b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b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설계하여 데이터의 처리 속도와 저장 기능을 개선하는 방식</a:t>
                      </a:r>
                      <a:endPar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미국과 캐나다의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팹리스 스타트업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Groq, Tenstorrent</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와의 계약을 통하여 미국 테일러 파운드리 공장에서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생산 계획을 공개함</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451167877"/>
                  </a:ext>
                </a:extLst>
              </a:tr>
              <a:tr h="1513319">
                <a:tc>
                  <a:txBody>
                    <a:bodyPr/>
                    <a:lstStyle/>
                    <a:p>
                      <a:pPr algn="ctr" latinLnBrk="1">
                        <a:lnSpc>
                          <a:spcPct val="150000"/>
                        </a:lnSpc>
                      </a:pP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하이닉스</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하이닉스는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PIM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기술을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GDDR</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에 적용한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용 메모리 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‘GDDR6-AiM’</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2022</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공개함</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*GDDR: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대용량</a:t>
                      </a: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그래픽 데이터를 처리하기 위하여 설계된 </a:t>
                      </a: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DRAM</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구조로 </a:t>
                      </a:r>
                      <a:b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b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데이터의 통로역할을 하는 </a:t>
                      </a: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Strobe</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구성 및 개수가 일반 </a:t>
                      </a: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DDR </a:t>
                      </a:r>
                      <a:b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br>
                      <a:r>
                        <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제품보다 높아 대용량 데이터 처리에 용이함 </a:t>
                      </a:r>
                      <a:endParaRPr lang="en-US" altLang="ko-KR" sz="85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팹리스 회사 사피온와 협력하여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‘GDDR6-AiM’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제품의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기반 컴퓨팅 성능 개선을 도모</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하이닉스는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HBM3(4</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21</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개발 및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22</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양산 성공하여 엔비디아에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 공급</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’24</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HBM3E(5</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맑은 고딕" panose="020B0503020000020004" pitchFamily="50" charset="-127"/>
                          <a:ea typeface="맑은 고딕" panose="020B0503020000020004" pitchFamily="50" charset="-127"/>
                          <a:cs typeface="+mn-cs"/>
                        </a:rPr>
                        <a:t>·</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’26</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HBM4(6</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양산 로드맵 발표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858067614"/>
                  </a:ext>
                </a:extLst>
              </a:tr>
            </a:tbl>
          </a:graphicData>
        </a:graphic>
      </p:graphicFrame>
      <p:sp>
        <p:nvSpPr>
          <p:cNvPr id="35" name="직사각형 34">
            <a:extLst>
              <a:ext uri="{FF2B5EF4-FFF2-40B4-BE49-F238E27FC236}">
                <a16:creationId xmlns:a16="http://schemas.microsoft.com/office/drawing/2014/main" id="{57B9D589-D491-4576-D0F2-E15BB1875E93}"/>
              </a:ext>
            </a:extLst>
          </p:cNvPr>
          <p:cNvSpPr/>
          <p:nvPr/>
        </p:nvSpPr>
        <p:spPr>
          <a:xfrm>
            <a:off x="498525" y="5178627"/>
            <a:ext cx="4275088" cy="699404"/>
          </a:xfrm>
          <a:prstGeom prst="rect">
            <a:avLst/>
          </a:prstGeom>
          <a:solidFill>
            <a:srgbClr val="EAEAEA"/>
          </a:solidFill>
          <a:ln w="127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wrap="square" lIns="91440" tIns="72000" rIns="91440" bIns="72000" anchor="ctr">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PIM(Processing In Memory) </a:t>
            </a:r>
            <a:r>
              <a:rPr kumimoji="0" lang="ko-KR" altLang="en-US"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구조는 메모리 반도체에 연산 역할을 하는 </a:t>
            </a:r>
            <a:r>
              <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Logic Unit</a:t>
            </a:r>
            <a:r>
              <a:rPr kumimoji="0" lang="ko-KR" altLang="en-US"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을 포함하여 데이터의 연산 처리가 메모리 반도체 내부에서 이루어지도록 함</a:t>
            </a:r>
            <a:endPar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rPr>
              <a:t>CPU/GPU</a:t>
            </a:r>
            <a:r>
              <a:rPr kumimoji="0" lang="ko-KR" altLang="en-US"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rPr>
              <a:t>와 </a:t>
            </a:r>
            <a:r>
              <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rPr>
              <a:t>Memory </a:t>
            </a:r>
            <a:r>
              <a:rPr kumimoji="0" lang="ko-KR" altLang="en-US"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rPr>
              <a:t>사이에서 </a:t>
            </a:r>
            <a:r>
              <a:rPr lang="ko-KR" altLang="en-US" sz="900" dirty="0">
                <a:ln>
                  <a:solidFill>
                    <a:prstClr val="white">
                      <a:lumMod val="75000"/>
                      <a:alpha val="0"/>
                    </a:prstClr>
                  </a:solidFill>
                </a:ln>
                <a:solidFill>
                  <a:srgbClr val="000000"/>
                </a:solidFill>
                <a:latin typeface="KoPub돋움체 Medium" panose="00000600000000000000" pitchFamily="2" charset="-127"/>
                <a:ea typeface="KoPub돋움체 Medium"/>
              </a:rPr>
              <a:t>송</a:t>
            </a:r>
            <a:r>
              <a:rPr lang="en-US" altLang="ko-KR" sz="900" dirty="0">
                <a:ln>
                  <a:solidFill>
                    <a:prstClr val="white">
                      <a:lumMod val="75000"/>
                      <a:alpha val="0"/>
                    </a:prstClr>
                  </a:solidFill>
                </a:ln>
                <a:solidFill>
                  <a:srgbClr val="000000"/>
                </a:solidFill>
                <a:latin typeface="맑은 고딕" panose="020B0503020000020004" pitchFamily="50" charset="-127"/>
                <a:ea typeface="맑은 고딕" panose="020B0503020000020004" pitchFamily="50" charset="-127"/>
              </a:rPr>
              <a:t>·</a:t>
            </a:r>
            <a:r>
              <a:rPr lang="ko-KR" altLang="en-US" sz="900" dirty="0">
                <a:ln>
                  <a:solidFill>
                    <a:prstClr val="white">
                      <a:lumMod val="75000"/>
                      <a:alpha val="0"/>
                    </a:prstClr>
                  </a:solidFill>
                </a:ln>
                <a:solidFill>
                  <a:srgbClr val="000000"/>
                </a:solidFill>
                <a:latin typeface="KoPub돋움체 Medium" panose="00000600000000000000" pitchFamily="2" charset="-127"/>
                <a:ea typeface="KoPub돋움체 Medium"/>
              </a:rPr>
              <a:t>수신되는</a:t>
            </a:r>
            <a:r>
              <a:rPr kumimoji="0" lang="ko-KR" altLang="en-US"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rPr>
              <a:t> 데이터의 이동을 최소화하여 효율을 강화함</a:t>
            </a:r>
            <a:endParaRPr kumimoji="0" lang="en-US" altLang="ko-KR" sz="9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panose="00000600000000000000" pitchFamily="2" charset="-127"/>
              <a:ea typeface="KoPub돋움체 Medium"/>
            </a:endParaRPr>
          </a:p>
        </p:txBody>
      </p:sp>
      <p:sp>
        <p:nvSpPr>
          <p:cNvPr id="6" name="직사각형 5">
            <a:extLst>
              <a:ext uri="{FF2B5EF4-FFF2-40B4-BE49-F238E27FC236}">
                <a16:creationId xmlns:a16="http://schemas.microsoft.com/office/drawing/2014/main" id="{F2C11B50-23DE-B612-6A77-605033216B3A}"/>
              </a:ext>
            </a:extLst>
          </p:cNvPr>
          <p:cNvSpPr/>
          <p:nvPr/>
        </p:nvSpPr>
        <p:spPr>
          <a:xfrm>
            <a:off x="2499167" y="3788337"/>
            <a:ext cx="1276689" cy="1285164"/>
          </a:xfrm>
          <a:prstGeom prst="rect">
            <a:avLst/>
          </a:prstGeom>
          <a:solidFill>
            <a:srgbClr val="99E3FB"/>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직사각형 11">
            <a:extLst>
              <a:ext uri="{FF2B5EF4-FFF2-40B4-BE49-F238E27FC236}">
                <a16:creationId xmlns:a16="http://schemas.microsoft.com/office/drawing/2014/main" id="{9A08D5AB-E774-A3A0-C0AC-293A6DFBCB7B}"/>
              </a:ext>
            </a:extLst>
          </p:cNvPr>
          <p:cNvSpPr/>
          <p:nvPr/>
        </p:nvSpPr>
        <p:spPr>
          <a:xfrm>
            <a:off x="2499167" y="2572880"/>
            <a:ext cx="1276689" cy="1106288"/>
          </a:xfrm>
          <a:prstGeom prst="rect">
            <a:avLst/>
          </a:prstGeom>
          <a:solidFill>
            <a:srgbClr val="99E3FB"/>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4" name="직사각형 23">
            <a:extLst>
              <a:ext uri="{FF2B5EF4-FFF2-40B4-BE49-F238E27FC236}">
                <a16:creationId xmlns:a16="http://schemas.microsoft.com/office/drawing/2014/main" id="{165EAD53-FBEA-AD2C-E7F5-4EFA5E19A564}"/>
              </a:ext>
            </a:extLst>
          </p:cNvPr>
          <p:cNvSpPr/>
          <p:nvPr/>
        </p:nvSpPr>
        <p:spPr>
          <a:xfrm>
            <a:off x="498523" y="2586407"/>
            <a:ext cx="685841" cy="572279"/>
          </a:xfrm>
          <a:prstGeom prst="rect">
            <a:avLst/>
          </a:prstGeom>
          <a:solidFill>
            <a:srgbClr val="00338D"/>
          </a:solidFill>
          <a:ln w="19050">
            <a:solidFill>
              <a:srgbClr val="00338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폰 노이만 구조</a:t>
            </a:r>
          </a:p>
        </p:txBody>
      </p:sp>
      <p:sp>
        <p:nvSpPr>
          <p:cNvPr id="33" name="직사각형 32">
            <a:extLst>
              <a:ext uri="{FF2B5EF4-FFF2-40B4-BE49-F238E27FC236}">
                <a16:creationId xmlns:a16="http://schemas.microsoft.com/office/drawing/2014/main" id="{2F7DEC59-5142-5B8E-A168-B7D6E5124842}"/>
              </a:ext>
            </a:extLst>
          </p:cNvPr>
          <p:cNvSpPr/>
          <p:nvPr/>
        </p:nvSpPr>
        <p:spPr>
          <a:xfrm>
            <a:off x="498523" y="3782486"/>
            <a:ext cx="685841" cy="574956"/>
          </a:xfrm>
          <a:prstGeom prst="rect">
            <a:avLst/>
          </a:prstGeom>
          <a:solidFill>
            <a:srgbClr val="00338D"/>
          </a:solidFill>
          <a:ln w="19050">
            <a:solidFill>
              <a:srgbClr val="00338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PIM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구조</a:t>
            </a:r>
          </a:p>
        </p:txBody>
      </p:sp>
      <p:sp>
        <p:nvSpPr>
          <p:cNvPr id="39" name="직사각형 38">
            <a:extLst>
              <a:ext uri="{FF2B5EF4-FFF2-40B4-BE49-F238E27FC236}">
                <a16:creationId xmlns:a16="http://schemas.microsoft.com/office/drawing/2014/main" id="{235700DA-F4BC-10A3-A4B8-EA13E6B87FB4}"/>
              </a:ext>
            </a:extLst>
          </p:cNvPr>
          <p:cNvSpPr/>
          <p:nvPr/>
        </p:nvSpPr>
        <p:spPr>
          <a:xfrm>
            <a:off x="1599138" y="2928904"/>
            <a:ext cx="634458" cy="205456"/>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Input</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2" name="직사각형 41">
            <a:extLst>
              <a:ext uri="{FF2B5EF4-FFF2-40B4-BE49-F238E27FC236}">
                <a16:creationId xmlns:a16="http://schemas.microsoft.com/office/drawing/2014/main" id="{42FACA22-1DDD-54B4-406C-23EDC47B3CF7}"/>
              </a:ext>
            </a:extLst>
          </p:cNvPr>
          <p:cNvSpPr/>
          <p:nvPr/>
        </p:nvSpPr>
        <p:spPr>
          <a:xfrm>
            <a:off x="2606896" y="2658916"/>
            <a:ext cx="1061231" cy="245868"/>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CPU/GPU</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3" name="직사각형 42">
            <a:extLst>
              <a:ext uri="{FF2B5EF4-FFF2-40B4-BE49-F238E27FC236}">
                <a16:creationId xmlns:a16="http://schemas.microsoft.com/office/drawing/2014/main" id="{757187A5-CB4B-21C1-B246-845F7CA25313}"/>
              </a:ext>
            </a:extLst>
          </p:cNvPr>
          <p:cNvSpPr/>
          <p:nvPr/>
        </p:nvSpPr>
        <p:spPr>
          <a:xfrm>
            <a:off x="2603458" y="3877692"/>
            <a:ext cx="1061232" cy="223073"/>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CPU/GPU</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4" name="직사각형 43">
            <a:extLst>
              <a:ext uri="{FF2B5EF4-FFF2-40B4-BE49-F238E27FC236}">
                <a16:creationId xmlns:a16="http://schemas.microsoft.com/office/drawing/2014/main" id="{82459A8B-A181-504D-55F9-B7F16FB3C46C}"/>
              </a:ext>
            </a:extLst>
          </p:cNvPr>
          <p:cNvSpPr/>
          <p:nvPr/>
        </p:nvSpPr>
        <p:spPr>
          <a:xfrm>
            <a:off x="2603459" y="3168030"/>
            <a:ext cx="1061231" cy="414979"/>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6" name="직사각형 45">
            <a:extLst>
              <a:ext uri="{FF2B5EF4-FFF2-40B4-BE49-F238E27FC236}">
                <a16:creationId xmlns:a16="http://schemas.microsoft.com/office/drawing/2014/main" id="{9DEE678E-6A98-3CB8-60D4-9053C3A9B887}"/>
              </a:ext>
            </a:extLst>
          </p:cNvPr>
          <p:cNvSpPr/>
          <p:nvPr/>
        </p:nvSpPr>
        <p:spPr>
          <a:xfrm>
            <a:off x="4050137" y="2928904"/>
            <a:ext cx="641060" cy="205456"/>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Output</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8" name="화살표: 오른쪽 47">
            <a:extLst>
              <a:ext uri="{FF2B5EF4-FFF2-40B4-BE49-F238E27FC236}">
                <a16:creationId xmlns:a16="http://schemas.microsoft.com/office/drawing/2014/main" id="{4E4F6218-6678-DF25-198F-7E9C29DA7196}"/>
              </a:ext>
            </a:extLst>
          </p:cNvPr>
          <p:cNvSpPr/>
          <p:nvPr/>
        </p:nvSpPr>
        <p:spPr>
          <a:xfrm>
            <a:off x="2287807" y="2950765"/>
            <a:ext cx="184304" cy="177034"/>
          </a:xfrm>
          <a:prstGeom prst="right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 name="그룹 1">
            <a:extLst>
              <a:ext uri="{FF2B5EF4-FFF2-40B4-BE49-F238E27FC236}">
                <a16:creationId xmlns:a16="http://schemas.microsoft.com/office/drawing/2014/main" id="{2139F56B-D7C9-C804-48D0-8A6568CE6180}"/>
              </a:ext>
            </a:extLst>
          </p:cNvPr>
          <p:cNvGrpSpPr/>
          <p:nvPr/>
        </p:nvGrpSpPr>
        <p:grpSpPr>
          <a:xfrm>
            <a:off x="2631267" y="2954203"/>
            <a:ext cx="324000" cy="157124"/>
            <a:chOff x="2859867" y="2954203"/>
            <a:chExt cx="502242" cy="157124"/>
          </a:xfrm>
        </p:grpSpPr>
        <p:sp>
          <p:nvSpPr>
            <p:cNvPr id="51" name="화살표: 아래쪽 50">
              <a:extLst>
                <a:ext uri="{FF2B5EF4-FFF2-40B4-BE49-F238E27FC236}">
                  <a16:creationId xmlns:a16="http://schemas.microsoft.com/office/drawing/2014/main" id="{991D9FF0-951F-D672-661D-BBF9B6639648}"/>
                </a:ext>
              </a:extLst>
            </p:cNvPr>
            <p:cNvSpPr/>
            <p:nvPr/>
          </p:nvSpPr>
          <p:spPr>
            <a:xfrm>
              <a:off x="3129712" y="2963528"/>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2" name="화살표: 아래쪽 51">
              <a:extLst>
                <a:ext uri="{FF2B5EF4-FFF2-40B4-BE49-F238E27FC236}">
                  <a16:creationId xmlns:a16="http://schemas.microsoft.com/office/drawing/2014/main" id="{1A831CA1-0610-6C2A-DED8-DFD88EA10709}"/>
                </a:ext>
              </a:extLst>
            </p:cNvPr>
            <p:cNvSpPr/>
            <p:nvPr/>
          </p:nvSpPr>
          <p:spPr>
            <a:xfrm rot="10800000">
              <a:off x="2859867" y="2954203"/>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53" name="직사각형 52">
            <a:extLst>
              <a:ext uri="{FF2B5EF4-FFF2-40B4-BE49-F238E27FC236}">
                <a16:creationId xmlns:a16="http://schemas.microsoft.com/office/drawing/2014/main" id="{9F44D1E8-B5F5-DEC3-0F04-E00C77B2FAB4}"/>
              </a:ext>
            </a:extLst>
          </p:cNvPr>
          <p:cNvSpPr/>
          <p:nvPr/>
        </p:nvSpPr>
        <p:spPr>
          <a:xfrm>
            <a:off x="2635601" y="3389521"/>
            <a:ext cx="995873" cy="154868"/>
          </a:xfrm>
          <a:prstGeom prst="rect">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Memory Cell</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4" name="직사각형 53">
            <a:extLst>
              <a:ext uri="{FF2B5EF4-FFF2-40B4-BE49-F238E27FC236}">
                <a16:creationId xmlns:a16="http://schemas.microsoft.com/office/drawing/2014/main" id="{13347F05-46B3-935C-D60D-DDC2942185CB}"/>
              </a:ext>
            </a:extLst>
          </p:cNvPr>
          <p:cNvSpPr/>
          <p:nvPr/>
        </p:nvSpPr>
        <p:spPr>
          <a:xfrm>
            <a:off x="2603458" y="4377683"/>
            <a:ext cx="1061232" cy="614070"/>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5" name="화살표: 아래쪽 54">
            <a:extLst>
              <a:ext uri="{FF2B5EF4-FFF2-40B4-BE49-F238E27FC236}">
                <a16:creationId xmlns:a16="http://schemas.microsoft.com/office/drawing/2014/main" id="{19D04CCB-73C3-C406-CEE5-708824557ED5}"/>
              </a:ext>
            </a:extLst>
          </p:cNvPr>
          <p:cNvSpPr/>
          <p:nvPr/>
        </p:nvSpPr>
        <p:spPr>
          <a:xfrm>
            <a:off x="3209143" y="4173180"/>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6" name="화살표: 아래쪽 55">
            <a:extLst>
              <a:ext uri="{FF2B5EF4-FFF2-40B4-BE49-F238E27FC236}">
                <a16:creationId xmlns:a16="http://schemas.microsoft.com/office/drawing/2014/main" id="{7BC5B143-974E-6876-7CF4-DE9298A31FE0}"/>
              </a:ext>
            </a:extLst>
          </p:cNvPr>
          <p:cNvSpPr/>
          <p:nvPr/>
        </p:nvSpPr>
        <p:spPr>
          <a:xfrm rot="10800000">
            <a:off x="2859867" y="4163854"/>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8" name="직사각형 57">
            <a:extLst>
              <a:ext uri="{FF2B5EF4-FFF2-40B4-BE49-F238E27FC236}">
                <a16:creationId xmlns:a16="http://schemas.microsoft.com/office/drawing/2014/main" id="{B377F4BB-929F-A40F-4090-EFE1AD94CC91}"/>
              </a:ext>
            </a:extLst>
          </p:cNvPr>
          <p:cNvSpPr/>
          <p:nvPr/>
        </p:nvSpPr>
        <p:spPr>
          <a:xfrm>
            <a:off x="2630745" y="4810541"/>
            <a:ext cx="1000728" cy="142354"/>
          </a:xfrm>
          <a:prstGeom prst="rect">
            <a:avLst/>
          </a:prstGeom>
          <a:solidFill>
            <a:srgbClr val="1C7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panose="02020603020101020101" pitchFamily="18" charset="-127"/>
                <a:ea typeface="KoPub돋움체 Medium" panose="02020603020101020101" pitchFamily="18" charset="-127"/>
                <a:cs typeface="+mn-cs"/>
              </a:rPr>
              <a:t>Logic </a:t>
            </a:r>
            <a:r>
              <a:rPr lang="en-US" altLang="ko-KR" sz="900" dirty="0">
                <a:ln>
                  <a:solidFill>
                    <a:srgbClr val="FFFFFF">
                      <a:lumMod val="75000"/>
                      <a:alpha val="0"/>
                    </a:srgbClr>
                  </a:solidFill>
                </a:ln>
                <a:gradFill>
                  <a:gsLst>
                    <a:gs pos="0">
                      <a:srgbClr val="000000"/>
                    </a:gs>
                    <a:gs pos="100000">
                      <a:srgbClr val="000000"/>
                    </a:gs>
                  </a:gsLst>
                  <a:lin ang="5400000" scaled="1"/>
                </a:gradFill>
                <a:latin typeface="KoPub돋움체 Medium" panose="02020603020101020101" pitchFamily="18" charset="-127"/>
                <a:ea typeface="KoPub돋움체 Medium" panose="02020603020101020101" pitchFamily="18" charset="-127"/>
              </a:rPr>
              <a:t>Unit</a:t>
            </a:r>
            <a:endParaRPr kumimoji="0" lang="ko-KR" altLang="en-US" sz="900" b="0" i="0" u="none" strike="noStrike" kern="1200" cap="none" spc="0" normalizeH="0" baseline="0" noProof="0" dirty="0">
              <a:ln>
                <a:solidFill>
                  <a:srgbClr val="FFFFFF">
                    <a:lumMod val="75000"/>
                    <a:alpha val="0"/>
                  </a:srgbClr>
                </a:solidFill>
              </a:ln>
              <a:gradFill>
                <a:gsLst>
                  <a:gs pos="0">
                    <a:srgbClr val="000000"/>
                  </a:gs>
                  <a:gs pos="100000">
                    <a:srgbClr val="000000"/>
                  </a:gs>
                </a:gsLst>
                <a:lin ang="54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60" name="직사각형 59">
            <a:extLst>
              <a:ext uri="{FF2B5EF4-FFF2-40B4-BE49-F238E27FC236}">
                <a16:creationId xmlns:a16="http://schemas.microsoft.com/office/drawing/2014/main" id="{2746B8BF-92D0-DF98-842F-B5AE819550A8}"/>
              </a:ext>
            </a:extLst>
          </p:cNvPr>
          <p:cNvSpPr/>
          <p:nvPr/>
        </p:nvSpPr>
        <p:spPr>
          <a:xfrm>
            <a:off x="2635601" y="4620365"/>
            <a:ext cx="995873" cy="154868"/>
          </a:xfrm>
          <a:prstGeom prst="rect">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Memory Cell</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1" name="화살표: 오른쪽 60">
            <a:extLst>
              <a:ext uri="{FF2B5EF4-FFF2-40B4-BE49-F238E27FC236}">
                <a16:creationId xmlns:a16="http://schemas.microsoft.com/office/drawing/2014/main" id="{6912F683-B361-0408-AA24-4B06FF2A3A24}"/>
              </a:ext>
            </a:extLst>
          </p:cNvPr>
          <p:cNvSpPr/>
          <p:nvPr/>
        </p:nvSpPr>
        <p:spPr>
          <a:xfrm>
            <a:off x="3811807" y="2950765"/>
            <a:ext cx="184304" cy="177034"/>
          </a:xfrm>
          <a:prstGeom prst="right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2" name="직사각형 61">
            <a:extLst>
              <a:ext uri="{FF2B5EF4-FFF2-40B4-BE49-F238E27FC236}">
                <a16:creationId xmlns:a16="http://schemas.microsoft.com/office/drawing/2014/main" id="{0C0E6382-72A2-E60C-8899-2A351F684B70}"/>
              </a:ext>
            </a:extLst>
          </p:cNvPr>
          <p:cNvSpPr/>
          <p:nvPr/>
        </p:nvSpPr>
        <p:spPr>
          <a:xfrm>
            <a:off x="1599138" y="4151039"/>
            <a:ext cx="634458" cy="205456"/>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Input</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3" name="직사각형 62">
            <a:extLst>
              <a:ext uri="{FF2B5EF4-FFF2-40B4-BE49-F238E27FC236}">
                <a16:creationId xmlns:a16="http://schemas.microsoft.com/office/drawing/2014/main" id="{371B8EDB-90D8-BF59-BBBA-28AA81A7A956}"/>
              </a:ext>
            </a:extLst>
          </p:cNvPr>
          <p:cNvSpPr/>
          <p:nvPr/>
        </p:nvSpPr>
        <p:spPr>
          <a:xfrm>
            <a:off x="4050137" y="4151039"/>
            <a:ext cx="641060" cy="205456"/>
          </a:xfrm>
          <a:prstGeom prst="rect">
            <a:avLst/>
          </a:prstGeom>
          <a:ln w="19050">
            <a:solidFill>
              <a:srgbClr val="00B8F5"/>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Output</a:t>
            </a:r>
            <a:endParaRPr kumimoji="0" lang="ko-KR" altLang="en-US" sz="9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4" name="화살표: 오른쪽 63">
            <a:extLst>
              <a:ext uri="{FF2B5EF4-FFF2-40B4-BE49-F238E27FC236}">
                <a16:creationId xmlns:a16="http://schemas.microsoft.com/office/drawing/2014/main" id="{ADAABD9F-E58B-D646-A853-EB7133A17B0C}"/>
              </a:ext>
            </a:extLst>
          </p:cNvPr>
          <p:cNvSpPr/>
          <p:nvPr/>
        </p:nvSpPr>
        <p:spPr>
          <a:xfrm>
            <a:off x="2287807" y="4172900"/>
            <a:ext cx="184304" cy="177034"/>
          </a:xfrm>
          <a:prstGeom prst="right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5" name="화살표: 오른쪽 64">
            <a:extLst>
              <a:ext uri="{FF2B5EF4-FFF2-40B4-BE49-F238E27FC236}">
                <a16:creationId xmlns:a16="http://schemas.microsoft.com/office/drawing/2014/main" id="{01A16AE0-DE6F-6CE8-1CEA-B812F45491D8}"/>
              </a:ext>
            </a:extLst>
          </p:cNvPr>
          <p:cNvSpPr/>
          <p:nvPr/>
        </p:nvSpPr>
        <p:spPr>
          <a:xfrm>
            <a:off x="3811807" y="4172900"/>
            <a:ext cx="184304" cy="177034"/>
          </a:xfrm>
          <a:prstGeom prst="right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3" name="그룹 2">
            <a:extLst>
              <a:ext uri="{FF2B5EF4-FFF2-40B4-BE49-F238E27FC236}">
                <a16:creationId xmlns:a16="http://schemas.microsoft.com/office/drawing/2014/main" id="{9B9896D8-6CDA-82AE-1AD6-366FE8599A36}"/>
              </a:ext>
            </a:extLst>
          </p:cNvPr>
          <p:cNvGrpSpPr/>
          <p:nvPr/>
        </p:nvGrpSpPr>
        <p:grpSpPr>
          <a:xfrm>
            <a:off x="2976642" y="2954203"/>
            <a:ext cx="324000" cy="157124"/>
            <a:chOff x="2859867" y="2954203"/>
            <a:chExt cx="502242" cy="157124"/>
          </a:xfrm>
        </p:grpSpPr>
        <p:sp>
          <p:nvSpPr>
            <p:cNvPr id="4" name="화살표: 아래쪽 3">
              <a:extLst>
                <a:ext uri="{FF2B5EF4-FFF2-40B4-BE49-F238E27FC236}">
                  <a16:creationId xmlns:a16="http://schemas.microsoft.com/office/drawing/2014/main" id="{6B29AB62-6B14-CFB8-BFE8-06EC9CBE0295}"/>
                </a:ext>
              </a:extLst>
            </p:cNvPr>
            <p:cNvSpPr/>
            <p:nvPr/>
          </p:nvSpPr>
          <p:spPr>
            <a:xfrm>
              <a:off x="3129712" y="2963528"/>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화살표: 아래쪽 6">
              <a:extLst>
                <a:ext uri="{FF2B5EF4-FFF2-40B4-BE49-F238E27FC236}">
                  <a16:creationId xmlns:a16="http://schemas.microsoft.com/office/drawing/2014/main" id="{2259B583-A32D-134C-6DE9-89410114630B}"/>
                </a:ext>
              </a:extLst>
            </p:cNvPr>
            <p:cNvSpPr/>
            <p:nvPr/>
          </p:nvSpPr>
          <p:spPr>
            <a:xfrm rot="10800000">
              <a:off x="2859867" y="2954203"/>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8" name="그룹 7">
            <a:extLst>
              <a:ext uri="{FF2B5EF4-FFF2-40B4-BE49-F238E27FC236}">
                <a16:creationId xmlns:a16="http://schemas.microsoft.com/office/drawing/2014/main" id="{788B04D6-E354-B9C8-DD68-3A81428CABCC}"/>
              </a:ext>
            </a:extLst>
          </p:cNvPr>
          <p:cNvGrpSpPr/>
          <p:nvPr/>
        </p:nvGrpSpPr>
        <p:grpSpPr>
          <a:xfrm>
            <a:off x="3322017" y="2954203"/>
            <a:ext cx="324000" cy="157124"/>
            <a:chOff x="2859867" y="2954203"/>
            <a:chExt cx="502242" cy="157124"/>
          </a:xfrm>
        </p:grpSpPr>
        <p:sp>
          <p:nvSpPr>
            <p:cNvPr id="9" name="화살표: 아래쪽 8">
              <a:extLst>
                <a:ext uri="{FF2B5EF4-FFF2-40B4-BE49-F238E27FC236}">
                  <a16:creationId xmlns:a16="http://schemas.microsoft.com/office/drawing/2014/main" id="{3EDADBDE-AAF1-FDED-A474-23402E2DD496}"/>
                </a:ext>
              </a:extLst>
            </p:cNvPr>
            <p:cNvSpPr/>
            <p:nvPr/>
          </p:nvSpPr>
          <p:spPr>
            <a:xfrm>
              <a:off x="3129712" y="2963528"/>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화살표: 아래쪽 9">
              <a:extLst>
                <a:ext uri="{FF2B5EF4-FFF2-40B4-BE49-F238E27FC236}">
                  <a16:creationId xmlns:a16="http://schemas.microsoft.com/office/drawing/2014/main" id="{7221C41A-94A9-66D7-C82A-F61428E20EDA}"/>
                </a:ext>
              </a:extLst>
            </p:cNvPr>
            <p:cNvSpPr/>
            <p:nvPr/>
          </p:nvSpPr>
          <p:spPr>
            <a:xfrm rot="10800000">
              <a:off x="2859867" y="2954203"/>
              <a:ext cx="232397" cy="147799"/>
            </a:xfrm>
            <a:prstGeom prst="downArrow">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17962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dirty="0"/>
              <a:t>① </a:t>
            </a:r>
            <a:r>
              <a:rPr lang="en-US" altLang="ko-KR" dirty="0"/>
              <a:t>AI </a:t>
            </a:r>
            <a:r>
              <a:rPr lang="ko-KR" altLang="en-US" dirty="0"/>
              <a:t>반도체</a:t>
            </a:r>
            <a:r>
              <a:rPr lang="en-US" altLang="ko-KR" dirty="0"/>
              <a:t>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주목할 플레이어 </a:t>
            </a:r>
            <a:r>
              <a:rPr lang="en-US" altLang="ko-KR" dirty="0"/>
              <a:t>- </a:t>
            </a:r>
            <a:r>
              <a:rPr lang="ko-KR" altLang="en-US" dirty="0"/>
              <a:t>팹리스 스타트업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AI </a:t>
            </a:r>
            <a:r>
              <a:rPr lang="ko-KR" altLang="en-US" dirty="0"/>
              <a:t>반도체 산업에는 국내</a:t>
            </a:r>
            <a:r>
              <a:rPr lang="ko-KR" altLang="en-US" dirty="0">
                <a:latin typeface="맑은 고딕" panose="020B0503020000020004" pitchFamily="50" charset="-127"/>
                <a:ea typeface="맑은 고딕" panose="020B0503020000020004" pitchFamily="50" charset="-127"/>
              </a:rPr>
              <a:t>∙</a:t>
            </a:r>
            <a:r>
              <a:rPr lang="ko-KR" altLang="en-US" dirty="0"/>
              <a:t>외에서 다수의 스타트업이 팹리스 형태로 진입하여 새로운 제품을 출시하고 있음</a:t>
            </a:r>
            <a:r>
              <a:rPr lang="en-US" altLang="ko-KR" dirty="0"/>
              <a:t>. Latency, Throughput, Bandwidth </a:t>
            </a:r>
            <a:r>
              <a:rPr lang="ko-KR" altLang="en-US" dirty="0"/>
              <a:t>등 </a:t>
            </a:r>
            <a:r>
              <a:rPr lang="en-US" altLang="ko-KR" dirty="0"/>
              <a:t>AI </a:t>
            </a:r>
            <a:r>
              <a:rPr lang="ko-KR" altLang="en-US" dirty="0"/>
              <a:t>반도체의 핵심 성능의 강화를 통하여 타깃 시장을 세분화하는 등 경쟁력 있는 제품을 양산하기 위한 노력을 지속 중임</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2198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맑은 고딕" panose="020B0503020000020004" pitchFamily="50" charset="-127"/>
                  <a:ea typeface="맑은 고딕" panose="020B0503020000020004" pitchFamily="50"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외 주요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팹리스 스타트업</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3">
            <a:extLst>
              <a:ext uri="{FF2B5EF4-FFF2-40B4-BE49-F238E27FC236}">
                <a16:creationId xmlns:a16="http://schemas.microsoft.com/office/drawing/2014/main" id="{3832A23A-CC55-07CF-C2D3-BC215C963A5C}"/>
              </a:ext>
            </a:extLst>
          </p:cNvPr>
          <p:cNvGraphicFramePr>
            <a:graphicFrameLocks noGrp="1"/>
          </p:cNvGraphicFramePr>
          <p:nvPr>
            <p:extLst>
              <p:ext uri="{D42A27DB-BD31-4B8C-83A1-F6EECF244321}">
                <p14:modId xmlns:p14="http://schemas.microsoft.com/office/powerpoint/2010/main" val="1633776430"/>
              </p:ext>
            </p:extLst>
          </p:nvPr>
        </p:nvGraphicFramePr>
        <p:xfrm>
          <a:off x="488949" y="2857500"/>
          <a:ext cx="4302126" cy="3030876"/>
        </p:xfrm>
        <a:graphic>
          <a:graphicData uri="http://schemas.openxmlformats.org/drawingml/2006/table">
            <a:tbl>
              <a:tblPr>
                <a:tableStyleId>{073A0DAA-6AF3-43AB-8588-CEC1D06C72B9}</a:tableStyleId>
              </a:tblPr>
              <a:tblGrid>
                <a:gridCol w="692151">
                  <a:extLst>
                    <a:ext uri="{9D8B030D-6E8A-4147-A177-3AD203B41FA5}">
                      <a16:colId xmlns:a16="http://schemas.microsoft.com/office/drawing/2014/main" val="3458992661"/>
                    </a:ext>
                  </a:extLst>
                </a:gridCol>
                <a:gridCol w="647700">
                  <a:extLst>
                    <a:ext uri="{9D8B030D-6E8A-4147-A177-3AD203B41FA5}">
                      <a16:colId xmlns:a16="http://schemas.microsoft.com/office/drawing/2014/main" val="4222763388"/>
                    </a:ext>
                  </a:extLst>
                </a:gridCol>
                <a:gridCol w="2962275">
                  <a:extLst>
                    <a:ext uri="{9D8B030D-6E8A-4147-A177-3AD203B41FA5}">
                      <a16:colId xmlns:a16="http://schemas.microsoft.com/office/drawing/2014/main" val="3790168976"/>
                    </a:ext>
                  </a:extLst>
                </a:gridCol>
              </a:tblGrid>
              <a:tr h="311109">
                <a:tc>
                  <a:txBody>
                    <a:bodyPr/>
                    <a:lstStyle/>
                    <a:p>
                      <a:pPr algn="ctr" latinLnBrk="1"/>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gridSpan="2">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내용</a:t>
                      </a:r>
                      <a:endParaRPr lang="en-US" altLang="ko-KR"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18000" marR="18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hMerge="1">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내용</a:t>
                      </a:r>
                      <a:endParaRPr lang="en-US" altLang="ko-KR"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96399170"/>
                  </a:ext>
                </a:extLst>
              </a:tr>
              <a:tr h="1050966">
                <a:tc>
                  <a:txBody>
                    <a:bodyPr/>
                    <a:lstStyle/>
                    <a:p>
                      <a:pPr algn="ctr" latinLnBrk="1"/>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사피온</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시리즈</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a:t>
                      </a:r>
                    </a:p>
                  </a:txBody>
                  <a:tcPr marL="18000" marR="18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텔레콤에서 분사하여 독립된 조직으로 운영</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서버용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‘X220’ 2020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년부터 양산</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서버용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NPU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‘X330’ 2023</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중 출시 전망</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2025</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년까지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하이닉스와 협업하여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기술을 적용한 차세대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공개 전망</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기업가치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5,000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억 원 이상 평가</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451167877"/>
                  </a:ext>
                </a:extLst>
              </a:tr>
              <a:tr h="933811">
                <a:tc>
                  <a:txBody>
                    <a:bodyPr/>
                    <a:lstStyle/>
                    <a:p>
                      <a:pPr algn="ctr" latinLnBrk="1"/>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리벨리온</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시리즈</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B </a:t>
                      </a:r>
                      <a:b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b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투자 유치 진행 중</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p>
                  </a:txBody>
                  <a:tcPr marL="18000" marR="18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설립</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NPU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상용화 테스트 중</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삼성전자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5</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나노 생산 기반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‘Atom’ 2024</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상반기 양산 예정</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기업가치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7,000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억 원 이상 평가 전망</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858067614"/>
                  </a:ext>
                </a:extLst>
              </a:tr>
              <a:tr h="734990">
                <a:tc>
                  <a:txBody>
                    <a:bodyPr/>
                    <a:lstStyle/>
                    <a:p>
                      <a:pPr algn="ctr" latinLnBrk="1"/>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퓨리오사</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시리즈</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C</a:t>
                      </a:r>
                    </a:p>
                  </a:txBody>
                  <a:tcPr marL="18000" marR="18000" marT="10800" marB="10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2017</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설립</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’23</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4</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월부터 삼성전자 파운드리 통한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양산 중</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기술을 탑재한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NPU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제품 설계 중</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기업가치 약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6,800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억 원으로 평가</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31382423"/>
                  </a:ext>
                </a:extLst>
              </a:tr>
            </a:tbl>
          </a:graphicData>
        </a:graphic>
      </p:graphicFrame>
      <p:graphicFrame>
        <p:nvGraphicFramePr>
          <p:cNvPr id="4" name="표 3">
            <a:extLst>
              <a:ext uri="{FF2B5EF4-FFF2-40B4-BE49-F238E27FC236}">
                <a16:creationId xmlns:a16="http://schemas.microsoft.com/office/drawing/2014/main" id="{2A32F143-0465-B076-299C-7BBD74EDE690}"/>
              </a:ext>
            </a:extLst>
          </p:cNvPr>
          <p:cNvGraphicFramePr>
            <a:graphicFrameLocks noGrp="1"/>
          </p:cNvGraphicFramePr>
          <p:nvPr>
            <p:extLst>
              <p:ext uri="{D42A27DB-BD31-4B8C-83A1-F6EECF244321}">
                <p14:modId xmlns:p14="http://schemas.microsoft.com/office/powerpoint/2010/main" val="3395029178"/>
              </p:ext>
            </p:extLst>
          </p:nvPr>
        </p:nvGraphicFramePr>
        <p:xfrm>
          <a:off x="5132388" y="2857501"/>
          <a:ext cx="4284612" cy="3032976"/>
        </p:xfrm>
        <a:graphic>
          <a:graphicData uri="http://schemas.openxmlformats.org/drawingml/2006/table">
            <a:tbl>
              <a:tblPr>
                <a:tableStyleId>{073A0DAA-6AF3-43AB-8588-CEC1D06C72B9}</a:tableStyleId>
              </a:tblPr>
              <a:tblGrid>
                <a:gridCol w="906462">
                  <a:extLst>
                    <a:ext uri="{9D8B030D-6E8A-4147-A177-3AD203B41FA5}">
                      <a16:colId xmlns:a16="http://schemas.microsoft.com/office/drawing/2014/main" val="3458992661"/>
                    </a:ext>
                  </a:extLst>
                </a:gridCol>
                <a:gridCol w="3378150">
                  <a:extLst>
                    <a:ext uri="{9D8B030D-6E8A-4147-A177-3AD203B41FA5}">
                      <a16:colId xmlns:a16="http://schemas.microsoft.com/office/drawing/2014/main" val="3790168976"/>
                    </a:ext>
                  </a:extLst>
                </a:gridCol>
              </a:tblGrid>
              <a:tr h="302731">
                <a:tc>
                  <a:txBody>
                    <a:bodyPr/>
                    <a:lstStyle/>
                    <a:p>
                      <a:pPr algn="ctr" latinLnBrk="1"/>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내용</a:t>
                      </a:r>
                      <a:endParaRPr lang="en-US" altLang="ko-KR" sz="9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96399170"/>
                  </a:ext>
                </a:extLst>
              </a:tr>
              <a:tr h="514694">
                <a:tc>
                  <a:txBody>
                    <a:bodyPr/>
                    <a:lstStyle/>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Cerebras</a:t>
                      </a:r>
                    </a:p>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미국</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실리콘밸리에 위치한 스타트업</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반도체와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소프트웨어 개발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TSMC 7</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나노 생산 기술을 활용한 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‘WSE-2’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생산</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691555035"/>
                  </a:ext>
                </a:extLst>
              </a:tr>
              <a:tr h="514694">
                <a:tc>
                  <a:txBody>
                    <a:bodyPr/>
                    <a:lstStyle/>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MYTHIC</a:t>
                      </a:r>
                    </a:p>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미국</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텍사스에 위치한 스타트업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(2012</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설립</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2021</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‘M1076 AMP(Analog Matrix Processor)’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출시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차세대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‘M2000’</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2024</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양산 전망</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493904692"/>
                  </a:ext>
                </a:extLst>
              </a:tr>
              <a:tr h="514694">
                <a:tc>
                  <a:txBody>
                    <a:bodyPr/>
                    <a:lstStyle/>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SambaNova</a:t>
                      </a:r>
                    </a:p>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미국</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Machine Learning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분야 컴퓨팅 솔루션 제공 기업</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초대형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모델 특화 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‘SN40L’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공개</a:t>
                      </a:r>
                      <a:b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b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(TSMC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생산 예정</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975506219"/>
                  </a:ext>
                </a:extLst>
              </a:tr>
              <a:tr h="593317">
                <a:tc>
                  <a:txBody>
                    <a:bodyPr/>
                    <a:lstStyle/>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GRAPHCORE</a:t>
                      </a:r>
                    </a:p>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영국</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2016</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설립</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TSMC</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3D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통합 기술</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(Wafer-on-Wafer)</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기반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3D Wafer-on-Wafer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‘Bow IPU’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출시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562600594"/>
                  </a:ext>
                </a:extLst>
              </a:tr>
              <a:tr h="588821">
                <a:tc>
                  <a:txBody>
                    <a:bodyPr/>
                    <a:lstStyle/>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HAILO</a:t>
                      </a:r>
                    </a:p>
                    <a:p>
                      <a:pPr algn="ctr" latinLnBrk="1"/>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이스라엘</a:t>
                      </a:r>
                      <a:r>
                        <a:rPr lang="en-US" altLang="ko-KR"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endParaRPr lang="ko-KR" altLang="en-US" sz="9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2017</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설립</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스마트</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카메라</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스마트 자동차 등의 분야에서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기술 제공</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0488" marR="0" lvl="0" indent="-90488"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2023</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비전 기술 기반 </a:t>
                      </a:r>
                      <a:r>
                        <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VPU(Vision Processing Unit) Hailo-15</a:t>
                      </a:r>
                      <a:r>
                        <a:rPr lang="ko-KR" altLang="en-US"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공개</a:t>
                      </a:r>
                      <a:endParaRPr lang="en-US" altLang="ko-KR" sz="9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160637946"/>
                  </a:ext>
                </a:extLst>
              </a:tr>
            </a:tbl>
          </a:graphicData>
        </a:graphic>
      </p:graphicFrame>
      <p:sp>
        <p:nvSpPr>
          <p:cNvPr id="5" name="양쪽 모서리가 둥근 사각형 19">
            <a:extLst>
              <a:ext uri="{FF2B5EF4-FFF2-40B4-BE49-F238E27FC236}">
                <a16:creationId xmlns:a16="http://schemas.microsoft.com/office/drawing/2014/main" id="{088C2F36-DED8-50A3-61D0-5EE34FFD9BA1}"/>
              </a:ext>
            </a:extLst>
          </p:cNvPr>
          <p:cNvSpPr/>
          <p:nvPr/>
        </p:nvSpPr>
        <p:spPr>
          <a:xfrm>
            <a:off x="461043" y="2603355"/>
            <a:ext cx="1951445" cy="231860"/>
          </a:xfrm>
          <a:prstGeom prst="round2Same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&lt;</a:t>
            </a:r>
            <a:r>
              <a:rPr kumimoji="0" lang="ko-KR" altLang="en-US"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국내</a:t>
            </a:r>
            <a:r>
              <a:rPr kumimoji="0" lang="en-US" altLang="ko-KR"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&gt;</a:t>
            </a:r>
            <a:endParaRPr kumimoji="0" lang="ko-KR" altLang="en-US" sz="11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6" name="양쪽 모서리가 둥근 사각형 19">
            <a:extLst>
              <a:ext uri="{FF2B5EF4-FFF2-40B4-BE49-F238E27FC236}">
                <a16:creationId xmlns:a16="http://schemas.microsoft.com/office/drawing/2014/main" id="{65AE976B-0745-F495-AE67-BC1034B04131}"/>
              </a:ext>
            </a:extLst>
          </p:cNvPr>
          <p:cNvSpPr/>
          <p:nvPr/>
        </p:nvSpPr>
        <p:spPr>
          <a:xfrm>
            <a:off x="5089786" y="2603355"/>
            <a:ext cx="1951445" cy="231860"/>
          </a:xfrm>
          <a:prstGeom prst="round2Same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&lt;</a:t>
            </a:r>
            <a:r>
              <a:rPr kumimoji="0" lang="ko-KR" altLang="en-US"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해외</a:t>
            </a:r>
            <a:r>
              <a:rPr kumimoji="0" lang="en-US" altLang="ko-KR" sz="11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&gt;</a:t>
            </a:r>
            <a:endParaRPr kumimoji="0" lang="ko-KR" altLang="en-US" sz="11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Tree>
    <p:extLst>
      <p:ext uri="{BB962C8B-B14F-4D97-AF65-F5344CB8AC3E}">
        <p14:creationId xmlns:p14="http://schemas.microsoft.com/office/powerpoint/2010/main" val="2191135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dirty="0"/>
              <a:t>① </a:t>
            </a:r>
            <a:r>
              <a:rPr lang="en-US" altLang="ko-KR" dirty="0"/>
              <a:t>AI </a:t>
            </a:r>
            <a:r>
              <a:rPr lang="ko-KR" altLang="en-US" dirty="0"/>
              <a:t>반도체</a:t>
            </a:r>
            <a:r>
              <a:rPr lang="en-US" altLang="ko-KR" dirty="0"/>
              <a:t>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주목할 플레이어 </a:t>
            </a:r>
            <a:r>
              <a:rPr lang="en-US" altLang="ko-KR" dirty="0"/>
              <a:t>- </a:t>
            </a:r>
            <a:r>
              <a:rPr lang="ko-KR" altLang="en-US" dirty="0"/>
              <a:t>테크기업</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늘어나는 </a:t>
            </a:r>
            <a:r>
              <a:rPr lang="en-US" altLang="ko-KR" dirty="0"/>
              <a:t>AI </a:t>
            </a:r>
            <a:r>
              <a:rPr lang="ko-KR" altLang="en-US" dirty="0"/>
              <a:t>반도체 수요를 기존</a:t>
            </a:r>
            <a:r>
              <a:rPr lang="en-US" altLang="ko-KR" dirty="0"/>
              <a:t> </a:t>
            </a:r>
            <a:r>
              <a:rPr lang="ko-KR" altLang="en-US" dirty="0"/>
              <a:t>반도체 생산 기업의 공급이 따라가지 못하는</a:t>
            </a:r>
            <a:r>
              <a:rPr lang="en-US" altLang="ko-KR" dirty="0"/>
              <a:t> </a:t>
            </a:r>
            <a:r>
              <a:rPr lang="ko-KR" altLang="en-US" dirty="0"/>
              <a:t>현상이 나타남에 따라</a:t>
            </a:r>
            <a:r>
              <a:rPr lang="en-US" altLang="ko-KR" dirty="0"/>
              <a:t>,</a:t>
            </a:r>
            <a:r>
              <a:rPr lang="ko-KR" altLang="en-US" dirty="0"/>
              <a:t> 우수한 </a:t>
            </a:r>
            <a:r>
              <a:rPr lang="en-US" altLang="ko-KR" dirty="0"/>
              <a:t>IT </a:t>
            </a:r>
            <a:r>
              <a:rPr lang="ko-KR" altLang="en-US" dirty="0"/>
              <a:t>기반 지식 및 기술력을 기반으로 테크기업은 자체 </a:t>
            </a:r>
            <a:r>
              <a:rPr lang="en-US" altLang="ko-KR" dirty="0"/>
              <a:t>AI </a:t>
            </a:r>
            <a:r>
              <a:rPr lang="ko-KR" altLang="en-US" dirty="0"/>
              <a:t>반도체를 개발 노력을 지속하고 있음</a:t>
            </a:r>
            <a:r>
              <a:rPr lang="en-US" altLang="ko-KR" dirty="0"/>
              <a:t>. </a:t>
            </a:r>
            <a:r>
              <a:rPr lang="ko-KR" altLang="en-US" dirty="0"/>
              <a:t>테크기업은 자사의 </a:t>
            </a:r>
            <a:r>
              <a:rPr lang="en-US" altLang="ko-KR" dirty="0"/>
              <a:t>AI </a:t>
            </a:r>
            <a:r>
              <a:rPr lang="ko-KR" altLang="en-US" dirty="0"/>
              <a:t>서비스를 운영하는 데 특화된 자체 </a:t>
            </a:r>
            <a:r>
              <a:rPr lang="en-US" altLang="ko-KR" dirty="0"/>
              <a:t>AI </a:t>
            </a:r>
            <a:r>
              <a:rPr lang="ko-KR" altLang="en-US" dirty="0"/>
              <a:t>반도체를 개발하여 서비스 성능 개선 및 비용 절감 효과 기대</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83851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테크기업의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개발</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3">
            <a:extLst>
              <a:ext uri="{FF2B5EF4-FFF2-40B4-BE49-F238E27FC236}">
                <a16:creationId xmlns:a16="http://schemas.microsoft.com/office/drawing/2014/main" id="{3832A23A-CC55-07CF-C2D3-BC215C963A5C}"/>
              </a:ext>
            </a:extLst>
          </p:cNvPr>
          <p:cNvGraphicFramePr>
            <a:graphicFrameLocks noGrp="1"/>
          </p:cNvGraphicFramePr>
          <p:nvPr>
            <p:extLst>
              <p:ext uri="{D42A27DB-BD31-4B8C-83A1-F6EECF244321}">
                <p14:modId xmlns:p14="http://schemas.microsoft.com/office/powerpoint/2010/main" val="1800000874"/>
              </p:ext>
            </p:extLst>
          </p:nvPr>
        </p:nvGraphicFramePr>
        <p:xfrm>
          <a:off x="488949" y="2625338"/>
          <a:ext cx="8927999" cy="3343272"/>
        </p:xfrm>
        <a:graphic>
          <a:graphicData uri="http://schemas.openxmlformats.org/drawingml/2006/table">
            <a:tbl>
              <a:tblPr>
                <a:tableStyleId>{073A0DAA-6AF3-43AB-8588-CEC1D06C72B9}</a:tableStyleId>
              </a:tblPr>
              <a:tblGrid>
                <a:gridCol w="1690969">
                  <a:extLst>
                    <a:ext uri="{9D8B030D-6E8A-4147-A177-3AD203B41FA5}">
                      <a16:colId xmlns:a16="http://schemas.microsoft.com/office/drawing/2014/main" val="3458992661"/>
                    </a:ext>
                  </a:extLst>
                </a:gridCol>
                <a:gridCol w="7237030">
                  <a:extLst>
                    <a:ext uri="{9D8B030D-6E8A-4147-A177-3AD203B41FA5}">
                      <a16:colId xmlns:a16="http://schemas.microsoft.com/office/drawing/2014/main" val="3790168976"/>
                    </a:ext>
                  </a:extLst>
                </a:gridCol>
              </a:tblGrid>
              <a:tr h="194457">
                <a:tc>
                  <a:txBody>
                    <a:bodyPr/>
                    <a:lstStyle/>
                    <a:p>
                      <a:pPr algn="ctr" latinLnBrk="1"/>
                      <a:r>
                        <a:rPr lang="ko-KR" altLang="en-US" sz="10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10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내용</a:t>
                      </a:r>
                      <a:endParaRPr lang="en-US" altLang="ko-KR" sz="1000" b="1" kern="1200" spc="0" baseline="0" dirty="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96399170"/>
                  </a:ext>
                </a:extLst>
              </a:tr>
              <a:tr h="554608">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오픈</a:t>
                      </a:r>
                      <a:r>
                        <a:rPr lang="en-US" altLang="ko-KR"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endPar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2023</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10</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월 기준</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자체 반도체 개발보다는 기존 반도체 기업의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사용을 우선적으로 고민하고 있으나</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수급 제약이 지속되면 자체 반도체를 개발하는 대안도 배제하지 않겠다고 언급함</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자체 반도체 설계를 위한 팹리스 기업 인수를 검토한 것으로 알려짐</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451167877"/>
                  </a:ext>
                </a:extLst>
              </a:tr>
              <a:tr h="375775">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마이크로소프트</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기업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AMD</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와 협력하여 자체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개발 프로젝트 진행 중</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2024</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공개 목표로 개발 중인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아테나</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는 마이크로소프트의 클라우드 서비스 및 오픈</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생성형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서비스에 활용될 예정</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858067614"/>
                  </a:ext>
                </a:extLst>
              </a:tr>
              <a:tr h="554608">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구글</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2016</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년부터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‘TPU(Tensor Processing Units)’</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개발하고 있으며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2023</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8</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월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5</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 모델인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TPU v5e</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 공개함</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TPU v5e</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는 기존 모델 대비 생성형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모델의 활용 시 투입 비용 대비 최대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배의 학습 성능을 보일 수 있다고 알려짐</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2023</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년 상반기 한국에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반도체를 담당하는 조직</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(TPU</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아키텍처 팀</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을 설립하여 한국 파운드리 기업과의 협력 강화 전망 </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427670673"/>
                  </a:ext>
                </a:extLst>
              </a:tr>
              <a:tr h="375775">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메타</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서비스 및 비디오 처리 작업 지원을 위하여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MSVP(</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메타 확장형 비디오 프로세서</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및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MTIA(</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메타 훈련 및 추론 가속기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공개</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MSVP</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는 동영상 처리 역량에 특화된 강점이 있으며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MTIA</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는 추론 기능을 강화한 것으로 평가됨 </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658973783"/>
                  </a:ext>
                </a:extLst>
              </a:tr>
              <a:tr h="733441">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아마존</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아마존은 생성형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서비스 활용을 위해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 머신러닝 전용 반도체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트레이니엄</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개발</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AWS(</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아마존웹서비스</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클라우드에서 저렴한 비용으로 머신러닝 기반의 추론 서비스를 제공하기 위한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‘AWS</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Inferentia’</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엑셀러레이터 출시 및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2</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세대 서비스 운영 중</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‘AWS Inferentia’</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는 아마존의 자체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서비스인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‘Alexa’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서비스 운영에도 활용</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726014612"/>
                  </a:ext>
                </a:extLst>
              </a:tr>
              <a:tr h="554608">
                <a:tc>
                  <a:txBody>
                    <a:bodyPr/>
                    <a:lstStyle/>
                    <a:p>
                      <a:pPr algn="ctr" latinLnBrk="1"/>
                      <a:r>
                        <a:rPr lang="ko-KR" altLang="en-US" sz="1000" b="1"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테슬라</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EAEA">
                        <a:alpha val="69804"/>
                      </a:srgbClr>
                    </a:solidFill>
                  </a:tcPr>
                </a:tc>
                <a:tc>
                  <a:txBody>
                    <a:bodyPr/>
                    <a:lstStyle/>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자체 제작한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AI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반도체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‘D1’</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을 활용한 슈퍼컴퓨터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도조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 공개</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‘D1’</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은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TSMC</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의 </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7</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나노 공정을 기반으로 생산</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테슬라는 슈퍼컴퓨터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도조</a:t>
                      </a:r>
                      <a:r>
                        <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a:t>
                      </a:r>
                      <a:r>
                        <a:rPr lang="ko-KR" altLang="en-US"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를 활용하여 자율주행 소프트웨어 성능 향상 및 소프트웨어 판매 등의 효과 기대</a:t>
                      </a:r>
                      <a:endParaRPr lang="en-US" altLang="ko-KR" sz="1000" kern="1200" spc="0" baseline="0" dirty="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209814768"/>
                  </a:ext>
                </a:extLst>
              </a:tr>
            </a:tbl>
          </a:graphicData>
        </a:graphic>
      </p:graphicFrame>
    </p:spTree>
    <p:extLst>
      <p:ext uri="{BB962C8B-B14F-4D97-AF65-F5344CB8AC3E}">
        <p14:creationId xmlns:p14="http://schemas.microsoft.com/office/powerpoint/2010/main" val="68780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6C02457-6FC3-D0CD-6199-39AD1C19FEF6}"/>
              </a:ext>
            </a:extLst>
          </p:cNvPr>
          <p:cNvSpPr>
            <a:spLocks noGrp="1"/>
          </p:cNvSpPr>
          <p:nvPr>
            <p:ph type="body" sz="quarter" idx="13"/>
          </p:nvPr>
        </p:nvSpPr>
        <p:spPr/>
        <p:txBody>
          <a:bodyPr/>
          <a:lstStyle/>
          <a:p>
            <a:r>
              <a:rPr lang="ko-KR" altLang="en-US" dirty="0"/>
              <a:t>글로벌 반도체업계 경영진들은 향후 </a:t>
            </a:r>
            <a:r>
              <a:rPr lang="en-US" altLang="ko-KR" dirty="0"/>
              <a:t>3</a:t>
            </a:r>
            <a:r>
              <a:rPr lang="ko-KR" altLang="en-US" dirty="0"/>
              <a:t>년간 반도체 산업에서의 최대 이슈로 인적자원 관련 이슈 다음으로 반도체 기술과 지식재산권의 자국중심화 문제 등의 지정학적 문제를 지목</a:t>
            </a:r>
            <a:r>
              <a:rPr lang="en-US" altLang="ko-KR" dirty="0"/>
              <a:t>. </a:t>
            </a:r>
            <a:r>
              <a:rPr lang="ko-KR" altLang="en-US" dirty="0"/>
              <a:t>자사의 향후 </a:t>
            </a:r>
            <a:r>
              <a:rPr lang="en-US" altLang="ko-KR" dirty="0"/>
              <a:t>3</a:t>
            </a:r>
            <a:r>
              <a:rPr lang="ko-KR" altLang="en-US" dirty="0"/>
              <a:t>년간 최우선 전략 과제로 지정학적 불확실성에 대응 가능한 유연한 공급망 구축을 언급</a:t>
            </a:r>
          </a:p>
        </p:txBody>
      </p:sp>
      <p:graphicFrame>
        <p:nvGraphicFramePr>
          <p:cNvPr id="5" name="차트 4">
            <a:extLst>
              <a:ext uri="{FF2B5EF4-FFF2-40B4-BE49-F238E27FC236}">
                <a16:creationId xmlns:a16="http://schemas.microsoft.com/office/drawing/2014/main" id="{E8978FDC-BA21-A852-112E-2BA1F7FA182B}"/>
              </a:ext>
            </a:extLst>
          </p:cNvPr>
          <p:cNvGraphicFramePr/>
          <p:nvPr/>
        </p:nvGraphicFramePr>
        <p:xfrm>
          <a:off x="346074" y="2471827"/>
          <a:ext cx="6705600" cy="352635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그룹 6">
            <a:extLst>
              <a:ext uri="{FF2B5EF4-FFF2-40B4-BE49-F238E27FC236}">
                <a16:creationId xmlns:a16="http://schemas.microsoft.com/office/drawing/2014/main" id="{C7F48144-D55C-4AF5-A18E-3CB4BFB6AFFF}"/>
              </a:ext>
            </a:extLst>
          </p:cNvPr>
          <p:cNvGrpSpPr/>
          <p:nvPr/>
        </p:nvGrpSpPr>
        <p:grpSpPr>
          <a:xfrm>
            <a:off x="489000" y="2167152"/>
            <a:ext cx="4284613" cy="276837"/>
            <a:chOff x="704850" y="2013298"/>
            <a:chExt cx="5322273" cy="276837"/>
          </a:xfrm>
        </p:grpSpPr>
        <p:sp>
          <p:nvSpPr>
            <p:cNvPr id="8" name="TextBox 7">
              <a:extLst>
                <a:ext uri="{FF2B5EF4-FFF2-40B4-BE49-F238E27FC236}">
                  <a16:creationId xmlns:a16="http://schemas.microsoft.com/office/drawing/2014/main" id="{8546F958-EF24-B029-9993-D203F3D09265}"/>
                </a:ext>
              </a:extLst>
            </p:cNvPr>
            <p:cNvSpPr txBox="1"/>
            <p:nvPr/>
          </p:nvSpPr>
          <p:spPr>
            <a:xfrm>
              <a:off x="704850" y="2046854"/>
              <a:ext cx="3494597" cy="215444"/>
            </a:xfrm>
            <a:prstGeom prst="rect">
              <a:avLst/>
            </a:prstGeom>
            <a:noFill/>
          </p:spPr>
          <p:txBody>
            <a:bodyPr wrap="none" lIns="0" tIns="0" rIns="0" bIns="0" rtlCol="0">
              <a:spAutoFit/>
            </a:bodyPr>
            <a:lstStyle/>
            <a:p>
              <a:pPr marL="12700" marR="0" lvl="0" indent="0" algn="l" defTabSz="914400" rtl="0" eaLnBrk="1" fontAlgn="auto" latinLnBrk="1" hangingPunct="1">
                <a:lnSpc>
                  <a:spcPct val="100000"/>
                </a:lnSpc>
                <a:spcBef>
                  <a:spcPts val="100"/>
                </a:spcBef>
                <a:spcAft>
                  <a:spcPts val="0"/>
                </a:spcAft>
                <a:buClrTx/>
                <a:buSzTx/>
                <a:buFontTx/>
                <a:buNone/>
                <a:tabLst/>
                <a:defRPr/>
              </a:pP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향후 </a:t>
              </a:r>
              <a:r>
                <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3</a:t>
              </a: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년간 반도체 산업에서의 최대 이슈</a:t>
              </a:r>
              <a:endPar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cxnSp>
          <p:nvCxnSpPr>
            <p:cNvPr id="9" name="직선 연결선 8">
              <a:extLst>
                <a:ext uri="{FF2B5EF4-FFF2-40B4-BE49-F238E27FC236}">
                  <a16:creationId xmlns:a16="http://schemas.microsoft.com/office/drawing/2014/main" id="{C049B678-645B-2378-B771-E83BA1B571DA}"/>
                </a:ext>
              </a:extLst>
            </p:cNvPr>
            <p:cNvCxnSpPr>
              <a:cxnSpLocks/>
            </p:cNvCxnSpPr>
            <p:nvPr/>
          </p:nvCxnSpPr>
          <p:spPr>
            <a:xfrm>
              <a:off x="704850" y="2013298"/>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3AB7744-CF2C-0005-DE28-324B02885CFE}"/>
                </a:ext>
              </a:extLst>
            </p:cNvPr>
            <p:cNvCxnSpPr>
              <a:cxnSpLocks/>
            </p:cNvCxnSpPr>
            <p:nvPr/>
          </p:nvCxnSpPr>
          <p:spPr>
            <a:xfrm>
              <a:off x="704850" y="2290135"/>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7EE8275-ECC3-F241-476E-79A18D2F0C31}"/>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KPMG</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Global</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Semiconductor</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Industry</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Outlook</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Survey(2023), n=151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 3</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개 항목까지 복수 선택 가능</a:t>
            </a:r>
          </a:p>
        </p:txBody>
      </p:sp>
      <p:sp>
        <p:nvSpPr>
          <p:cNvPr id="14" name="텍스트 개체 틀 27">
            <a:extLst>
              <a:ext uri="{FF2B5EF4-FFF2-40B4-BE49-F238E27FC236}">
                <a16:creationId xmlns:a16="http://schemas.microsoft.com/office/drawing/2014/main" id="{C389FB43-925D-7ED8-D494-7C2883EBFF73}"/>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15" name="텍스트 개체 틀 28">
            <a:extLst>
              <a:ext uri="{FF2B5EF4-FFF2-40B4-BE49-F238E27FC236}">
                <a16:creationId xmlns:a16="http://schemas.microsoft.com/office/drawing/2014/main" id="{67BC0139-5511-C9FB-EC89-21C7BB77E1BC}"/>
              </a:ext>
            </a:extLst>
          </p:cNvPr>
          <p:cNvSpPr>
            <a:spLocks noGrp="1"/>
          </p:cNvSpPr>
          <p:nvPr>
            <p:ph type="body" sz="quarter" idx="11"/>
          </p:nvPr>
        </p:nvSpPr>
        <p:spPr>
          <a:xfrm>
            <a:off x="488950" y="617249"/>
            <a:ext cx="8928100" cy="322262"/>
          </a:xfrm>
        </p:spPr>
        <p:txBody>
          <a:bodyPr/>
          <a:lstStyle/>
          <a:p>
            <a:r>
              <a:rPr lang="ko-KR" altLang="en-US" dirty="0"/>
              <a:t>② 반도체 자국 우선주의</a:t>
            </a:r>
            <a:r>
              <a:rPr lang="en-US" altLang="ko-KR" dirty="0"/>
              <a:t> </a:t>
            </a:r>
            <a:r>
              <a:rPr lang="ko-KR" altLang="en-US" dirty="0"/>
              <a:t>확대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반도체 자국중심화에 대한 우려 확대</a:t>
            </a:r>
          </a:p>
        </p:txBody>
      </p:sp>
      <p:grpSp>
        <p:nvGrpSpPr>
          <p:cNvPr id="2" name="그룹 1">
            <a:extLst>
              <a:ext uri="{FF2B5EF4-FFF2-40B4-BE49-F238E27FC236}">
                <a16:creationId xmlns:a16="http://schemas.microsoft.com/office/drawing/2014/main" id="{E9283B6B-9B7E-3DFE-EFF6-58CE2E0F76C6}"/>
              </a:ext>
            </a:extLst>
          </p:cNvPr>
          <p:cNvGrpSpPr/>
          <p:nvPr/>
        </p:nvGrpSpPr>
        <p:grpSpPr>
          <a:xfrm>
            <a:off x="5132437" y="2167308"/>
            <a:ext cx="4284613" cy="276837"/>
            <a:chOff x="704850" y="2013298"/>
            <a:chExt cx="5322273" cy="276837"/>
          </a:xfrm>
        </p:grpSpPr>
        <p:sp>
          <p:nvSpPr>
            <p:cNvPr id="3" name="TextBox 2">
              <a:extLst>
                <a:ext uri="{FF2B5EF4-FFF2-40B4-BE49-F238E27FC236}">
                  <a16:creationId xmlns:a16="http://schemas.microsoft.com/office/drawing/2014/main" id="{1DA9F39E-0533-080F-6FF3-BA4A7AA5F83E}"/>
                </a:ext>
              </a:extLst>
            </p:cNvPr>
            <p:cNvSpPr txBox="1"/>
            <p:nvPr/>
          </p:nvSpPr>
          <p:spPr>
            <a:xfrm>
              <a:off x="704850" y="2046854"/>
              <a:ext cx="4942215" cy="215444"/>
            </a:xfrm>
            <a:prstGeom prst="rect">
              <a:avLst/>
            </a:prstGeom>
            <a:noFill/>
          </p:spPr>
          <p:txBody>
            <a:bodyPr wrap="none" lIns="0" tIns="0" rIns="0" bIns="0" rtlCol="0">
              <a:spAutoFit/>
            </a:bodyPr>
            <a:lstStyle/>
            <a:p>
              <a:pPr marL="12700" marR="0" lvl="0" indent="0" algn="l" defTabSz="914400" rtl="0" eaLnBrk="1" fontAlgn="auto" latinLnBrk="1" hangingPunct="1">
                <a:lnSpc>
                  <a:spcPct val="100000"/>
                </a:lnSpc>
                <a:spcBef>
                  <a:spcPts val="100"/>
                </a:spcBef>
                <a:spcAft>
                  <a:spcPts val="0"/>
                </a:spcAft>
                <a:buClrTx/>
                <a:buSzTx/>
                <a:buFontTx/>
                <a:buNone/>
                <a:tabLst/>
                <a:defRPr/>
              </a:pP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성장과 더불어 향후 </a:t>
              </a:r>
              <a:r>
                <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3</a:t>
              </a: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년간 자사의 최우선 전략 과제 </a:t>
              </a:r>
              <a:r>
                <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3</a:t>
              </a: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가지</a:t>
              </a:r>
              <a:endParaRPr kumimoji="0" lang="en-US" altLang="ko-KR" sz="12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mn-cs"/>
              </a:endParaRPr>
            </a:p>
          </p:txBody>
        </p:sp>
        <p:cxnSp>
          <p:nvCxnSpPr>
            <p:cNvPr id="6" name="직선 연결선 5">
              <a:extLst>
                <a:ext uri="{FF2B5EF4-FFF2-40B4-BE49-F238E27FC236}">
                  <a16:creationId xmlns:a16="http://schemas.microsoft.com/office/drawing/2014/main" id="{62016938-B7A6-2A26-E6D5-6B6E62B8C4A2}"/>
                </a:ext>
              </a:extLst>
            </p:cNvPr>
            <p:cNvCxnSpPr>
              <a:cxnSpLocks/>
            </p:cNvCxnSpPr>
            <p:nvPr/>
          </p:nvCxnSpPr>
          <p:spPr>
            <a:xfrm>
              <a:off x="704850" y="2013298"/>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5E8CFD8C-CD41-7BBE-D3EC-2C4752DF47D2}"/>
                </a:ext>
              </a:extLst>
            </p:cNvPr>
            <p:cNvCxnSpPr>
              <a:cxnSpLocks/>
            </p:cNvCxnSpPr>
            <p:nvPr/>
          </p:nvCxnSpPr>
          <p:spPr>
            <a:xfrm>
              <a:off x="704850" y="2290135"/>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2ED0F2C-439C-7E1A-5C51-E21F65A52D40}"/>
              </a:ext>
            </a:extLst>
          </p:cNvPr>
          <p:cNvSpPr txBox="1"/>
          <p:nvPr/>
        </p:nvSpPr>
        <p:spPr>
          <a:xfrm>
            <a:off x="5132437" y="5844603"/>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KPMG</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Global</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Semiconductor</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Industry</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Outlook</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Survey(2023), n=151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 3</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개 항목까지 복수 선택 가능</a:t>
            </a:r>
          </a:p>
        </p:txBody>
      </p:sp>
      <p:graphicFrame>
        <p:nvGraphicFramePr>
          <p:cNvPr id="19" name="차트 18">
            <a:extLst>
              <a:ext uri="{FF2B5EF4-FFF2-40B4-BE49-F238E27FC236}">
                <a16:creationId xmlns:a16="http://schemas.microsoft.com/office/drawing/2014/main" id="{862B7835-A42A-B3EE-717C-9C1B88B67B59}"/>
              </a:ext>
            </a:extLst>
          </p:cNvPr>
          <p:cNvGraphicFramePr/>
          <p:nvPr/>
        </p:nvGraphicFramePr>
        <p:xfrm>
          <a:off x="4589464" y="2471826"/>
          <a:ext cx="5802311" cy="35818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9608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7C940235-F909-BB3B-4706-821BCEEA806D}"/>
              </a:ext>
            </a:extLst>
          </p:cNvPr>
          <p:cNvSpPr>
            <a:spLocks noGrp="1"/>
          </p:cNvSpPr>
          <p:nvPr>
            <p:ph type="body" sz="quarter" idx="13"/>
          </p:nvPr>
        </p:nvSpPr>
        <p:spPr/>
        <p:txBody>
          <a:bodyPr/>
          <a:lstStyle/>
          <a:p>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반도체를 생산하는 파운드리 시장은 아시아 지역에 편중되어 있음</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대만의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TSMC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시장점유율이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58.5%,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삼성전자의 점유율이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15.8%</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로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두 기업 합산 시장점유율은 </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70%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이상</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미국 및 중국 등은 자국</a:t>
            </a:r>
            <a:r>
              <a:rPr lang="en-US" altLang="ko-KR" dirty="0">
                <a:ln>
                  <a:solidFill>
                    <a:schemeClr val="bg1">
                      <a:lumMod val="75000"/>
                      <a:alpha val="0"/>
                    </a:schemeClr>
                  </a:solidFill>
                </a:ln>
                <a:latin typeface="KoPub돋움체 Medium" panose="00000600000000000000" pitchFamily="2" charset="-127"/>
                <a:ea typeface="KoPub돋움체 Medium" panose="00000600000000000000" pitchFamily="2" charset="-127"/>
              </a:rPr>
              <a:t> </a:t>
            </a:r>
            <a:r>
              <a:rPr lang="ko-KR" altLang="en-US" dirty="0">
                <a:ln>
                  <a:solidFill>
                    <a:schemeClr val="bg1">
                      <a:lumMod val="75000"/>
                      <a:alpha val="0"/>
                    </a:schemeClr>
                  </a:solidFill>
                </a:ln>
                <a:latin typeface="KoPub돋움체 Medium" panose="00000600000000000000" pitchFamily="2" charset="-127"/>
                <a:ea typeface="KoPub돋움체 Medium" panose="00000600000000000000" pitchFamily="2" charset="-127"/>
              </a:rPr>
              <a:t>반도체 생산역량을 제고하기 위한 대대적인 투자 및 지원책 강구</a:t>
            </a:r>
            <a:endPar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24" name="TextBox 23">
            <a:extLst>
              <a:ext uri="{FF2B5EF4-FFF2-40B4-BE49-F238E27FC236}">
                <a16:creationId xmlns:a16="http://schemas.microsoft.com/office/drawing/2014/main" id="{92CB3E6F-071C-1F17-CCAF-D3C8E7F45894}"/>
              </a:ext>
            </a:extLst>
          </p:cNvPr>
          <p:cNvSpPr txBox="1"/>
          <p:nvPr/>
        </p:nvSpPr>
        <p:spPr>
          <a:xfrm>
            <a:off x="502039" y="5978752"/>
            <a:ext cx="339368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Statista, Trendforce,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8" name="직사각형 37">
            <a:extLst>
              <a:ext uri="{FF2B5EF4-FFF2-40B4-BE49-F238E27FC236}">
                <a16:creationId xmlns:a16="http://schemas.microsoft.com/office/drawing/2014/main" id="{DA4FAB06-77E9-597D-6292-921DA3478E73}"/>
              </a:ext>
            </a:extLst>
          </p:cNvPr>
          <p:cNvSpPr/>
          <p:nvPr/>
        </p:nvSpPr>
        <p:spPr>
          <a:xfrm>
            <a:off x="507999" y="2573806"/>
            <a:ext cx="4256918" cy="3311525"/>
          </a:xfrm>
          <a:prstGeom prst="rect">
            <a:avLst/>
          </a:prstGeom>
          <a:solidFill>
            <a:srgbClr val="F2F2F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pSp>
        <p:nvGrpSpPr>
          <p:cNvPr id="39" name="그룹 38">
            <a:extLst>
              <a:ext uri="{FF2B5EF4-FFF2-40B4-BE49-F238E27FC236}">
                <a16:creationId xmlns:a16="http://schemas.microsoft.com/office/drawing/2014/main" id="{D4EC9EB8-11FB-A5A3-470B-CA7019B43784}"/>
              </a:ext>
            </a:extLst>
          </p:cNvPr>
          <p:cNvGrpSpPr/>
          <p:nvPr/>
        </p:nvGrpSpPr>
        <p:grpSpPr>
          <a:xfrm>
            <a:off x="516695" y="2169861"/>
            <a:ext cx="4256918" cy="293219"/>
            <a:chOff x="704850" y="2013298"/>
            <a:chExt cx="4140200" cy="276837"/>
          </a:xfrm>
        </p:grpSpPr>
        <p:sp>
          <p:nvSpPr>
            <p:cNvPr id="40" name="TextBox 39">
              <a:extLst>
                <a:ext uri="{FF2B5EF4-FFF2-40B4-BE49-F238E27FC236}">
                  <a16:creationId xmlns:a16="http://schemas.microsoft.com/office/drawing/2014/main" id="{B3ED4502-3201-FDA4-C53B-EFC9E3925277}"/>
                </a:ext>
              </a:extLst>
            </p:cNvPr>
            <p:cNvSpPr txBox="1"/>
            <p:nvPr/>
          </p:nvSpPr>
          <p:spPr>
            <a:xfrm>
              <a:off x="704850" y="2046854"/>
              <a:ext cx="3841099" cy="1888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파운드리 기업의 글로벌 시장점유율 </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(2022</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4</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분기 기준</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1" name="직선 연결선 40">
              <a:extLst>
                <a:ext uri="{FF2B5EF4-FFF2-40B4-BE49-F238E27FC236}">
                  <a16:creationId xmlns:a16="http://schemas.microsoft.com/office/drawing/2014/main" id="{828F7750-B240-39CD-B340-4D6256A868B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059F21-1997-E13F-9532-1F68C5C303D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89110531-2297-8687-71BA-BAE34C109D1A}"/>
              </a:ext>
            </a:extLst>
          </p:cNvPr>
          <p:cNvGrpSpPr/>
          <p:nvPr/>
        </p:nvGrpSpPr>
        <p:grpSpPr>
          <a:xfrm>
            <a:off x="684185" y="2562445"/>
            <a:ext cx="4121332" cy="3204136"/>
            <a:chOff x="684185" y="2604977"/>
            <a:chExt cx="4121332" cy="3204136"/>
          </a:xfrm>
        </p:grpSpPr>
        <p:graphicFrame>
          <p:nvGraphicFramePr>
            <p:cNvPr id="43" name="차트 42">
              <a:extLst>
                <a:ext uri="{FF2B5EF4-FFF2-40B4-BE49-F238E27FC236}">
                  <a16:creationId xmlns:a16="http://schemas.microsoft.com/office/drawing/2014/main" id="{481C9713-4067-90F2-B65A-C16C8FB4E26C}"/>
                </a:ext>
              </a:extLst>
            </p:cNvPr>
            <p:cNvGraphicFramePr/>
            <p:nvPr>
              <p:extLst>
                <p:ext uri="{D42A27DB-BD31-4B8C-83A1-F6EECF244321}">
                  <p14:modId xmlns:p14="http://schemas.microsoft.com/office/powerpoint/2010/main" val="969684266"/>
                </p:ext>
              </p:extLst>
            </p:nvPr>
          </p:nvGraphicFramePr>
          <p:xfrm>
            <a:off x="984629" y="2604977"/>
            <a:ext cx="3820888" cy="3204136"/>
          </p:xfrm>
          <a:graphic>
            <a:graphicData uri="http://schemas.openxmlformats.org/drawingml/2006/chart">
              <c:chart xmlns:c="http://schemas.openxmlformats.org/drawingml/2006/chart" xmlns:r="http://schemas.openxmlformats.org/officeDocument/2006/relationships" r:id="rId2"/>
            </a:graphicData>
          </a:graphic>
        </p:graphicFrame>
        <p:pic>
          <p:nvPicPr>
            <p:cNvPr id="44" name="Picture 2" descr="TSMC - Wikipedia">
              <a:extLst>
                <a:ext uri="{FF2B5EF4-FFF2-40B4-BE49-F238E27FC236}">
                  <a16:creationId xmlns:a16="http://schemas.microsoft.com/office/drawing/2014/main" id="{D513F0A4-7DEC-CD64-612A-14E8FE008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511" y="4091672"/>
              <a:ext cx="529434" cy="4169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amsung logo and symbol, meaning, history, PNG">
              <a:extLst>
                <a:ext uri="{FF2B5EF4-FFF2-40B4-BE49-F238E27FC236}">
                  <a16:creationId xmlns:a16="http://schemas.microsoft.com/office/drawing/2014/main" id="{AE020DA8-FA6D-B7C5-8347-07B3A6CB55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039" b="38200"/>
            <a:stretch/>
          </p:blipFill>
          <p:spPr bwMode="auto">
            <a:xfrm>
              <a:off x="684185" y="4912824"/>
              <a:ext cx="953247" cy="15078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a:extLst>
                <a:ext uri="{FF2B5EF4-FFF2-40B4-BE49-F238E27FC236}">
                  <a16:creationId xmlns:a16="http://schemas.microsoft.com/office/drawing/2014/main" id="{9C153B23-4E9E-F0A0-28F4-7E8E50C38F5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968" y="4141032"/>
              <a:ext cx="778663" cy="17707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Global Foundries - EcuRed">
              <a:extLst>
                <a:ext uri="{FF2B5EF4-FFF2-40B4-BE49-F238E27FC236}">
                  <a16:creationId xmlns:a16="http://schemas.microsoft.com/office/drawing/2014/main" id="{B14AD34E-62C8-9243-4A90-3641FD8622B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207" y="3472219"/>
              <a:ext cx="997090" cy="39883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a:extLst>
                <a:ext uri="{FF2B5EF4-FFF2-40B4-BE49-F238E27FC236}">
                  <a16:creationId xmlns:a16="http://schemas.microsoft.com/office/drawing/2014/main" id="{DA894EF6-C528-A597-9BA3-8AF7F09C2E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801" y="3089937"/>
              <a:ext cx="649131" cy="31555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0C1BD79-FD3D-5E9F-F423-3A1AB29B89CA}"/>
                </a:ext>
              </a:extLst>
            </p:cNvPr>
            <p:cNvSpPr txBox="1"/>
            <p:nvPr/>
          </p:nvSpPr>
          <p:spPr>
            <a:xfrm>
              <a:off x="2418355" y="2873136"/>
              <a:ext cx="50987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FD349C"/>
                  </a:solidFill>
                  <a:effectLst/>
                  <a:uLnTx/>
                  <a:uFillTx/>
                  <a:latin typeface="KoPub돋움체 Medium" panose="02020603020101020101" pitchFamily="18" charset="-127"/>
                  <a:ea typeface="KoPub돋움체 Medium" panose="02020603020101020101" pitchFamily="18" charset="-127"/>
                  <a:cs typeface="+mn-cs"/>
                </a:rPr>
                <a:t>기타</a:t>
              </a:r>
              <a:endParaRPr kumimoji="0" lang="en-US" altLang="ko-KR" sz="1200" b="1" i="0" u="none" strike="noStrike" kern="1200" cap="none" spc="0" normalizeH="0" baseline="0" noProof="0" dirty="0">
                <a:ln>
                  <a:solidFill>
                    <a:srgbClr val="1E49E2">
                      <a:alpha val="0"/>
                    </a:srgbClr>
                  </a:solidFill>
                </a:ln>
                <a:solidFill>
                  <a:srgbClr val="FD349C"/>
                </a:solidFill>
                <a:effectLst/>
                <a:uLnTx/>
                <a:uFillTx/>
                <a:latin typeface="KoPub돋움체 Medium" panose="02020603020101020101" pitchFamily="18" charset="-127"/>
                <a:ea typeface="KoPub돋움체 Medium" panose="02020603020101020101" pitchFamily="18" charset="-127"/>
                <a:cs typeface="+mn-cs"/>
              </a:endParaRPr>
            </a:p>
          </p:txBody>
        </p:sp>
      </p:grpSp>
      <p:graphicFrame>
        <p:nvGraphicFramePr>
          <p:cNvPr id="56" name="표 55">
            <a:extLst>
              <a:ext uri="{FF2B5EF4-FFF2-40B4-BE49-F238E27FC236}">
                <a16:creationId xmlns:a16="http://schemas.microsoft.com/office/drawing/2014/main" id="{68D756B4-99C4-21F6-E31F-2AFD32B2A0E4}"/>
              </a:ext>
            </a:extLst>
          </p:cNvPr>
          <p:cNvGraphicFramePr>
            <a:graphicFrameLocks noGrp="1"/>
          </p:cNvGraphicFramePr>
          <p:nvPr>
            <p:extLst>
              <p:ext uri="{D42A27DB-BD31-4B8C-83A1-F6EECF244321}">
                <p14:modId xmlns:p14="http://schemas.microsoft.com/office/powerpoint/2010/main" val="3536698165"/>
              </p:ext>
            </p:extLst>
          </p:nvPr>
        </p:nvGraphicFramePr>
        <p:xfrm>
          <a:off x="5127806" y="2902965"/>
          <a:ext cx="4297625" cy="2993010"/>
        </p:xfrm>
        <a:graphic>
          <a:graphicData uri="http://schemas.openxmlformats.org/drawingml/2006/table">
            <a:tbl>
              <a:tblPr>
                <a:tableStyleId>{5C22544A-7EE6-4342-B048-85BDC9FD1C3A}</a:tableStyleId>
              </a:tblPr>
              <a:tblGrid>
                <a:gridCol w="475779">
                  <a:extLst>
                    <a:ext uri="{9D8B030D-6E8A-4147-A177-3AD203B41FA5}">
                      <a16:colId xmlns:a16="http://schemas.microsoft.com/office/drawing/2014/main" val="2158671293"/>
                    </a:ext>
                  </a:extLst>
                </a:gridCol>
                <a:gridCol w="1302040">
                  <a:extLst>
                    <a:ext uri="{9D8B030D-6E8A-4147-A177-3AD203B41FA5}">
                      <a16:colId xmlns:a16="http://schemas.microsoft.com/office/drawing/2014/main" val="2835796287"/>
                    </a:ext>
                  </a:extLst>
                </a:gridCol>
                <a:gridCol w="603589">
                  <a:extLst>
                    <a:ext uri="{9D8B030D-6E8A-4147-A177-3AD203B41FA5}">
                      <a16:colId xmlns:a16="http://schemas.microsoft.com/office/drawing/2014/main" val="2918910687"/>
                    </a:ext>
                  </a:extLst>
                </a:gridCol>
                <a:gridCol w="957288">
                  <a:extLst>
                    <a:ext uri="{9D8B030D-6E8A-4147-A177-3AD203B41FA5}">
                      <a16:colId xmlns:a16="http://schemas.microsoft.com/office/drawing/2014/main" val="221698716"/>
                    </a:ext>
                  </a:extLst>
                </a:gridCol>
                <a:gridCol w="958929">
                  <a:extLst>
                    <a:ext uri="{9D8B030D-6E8A-4147-A177-3AD203B41FA5}">
                      <a16:colId xmlns:a16="http://schemas.microsoft.com/office/drawing/2014/main" val="3835612357"/>
                    </a:ext>
                  </a:extLst>
                </a:gridCol>
              </a:tblGrid>
              <a:tr h="397387">
                <a:tc>
                  <a:txBody>
                    <a:bodyPr/>
                    <a:lstStyle/>
                    <a:p>
                      <a:pPr algn="ctr" fontAlgn="ctr" latinLnBrk="1"/>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순위</a:t>
                      </a:r>
                      <a:endPar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기업</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국가</a:t>
                      </a:r>
                      <a:endPar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분기 매출</a:t>
                      </a:r>
                      <a:endPar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p>
                      <a:pPr algn="ctr" fontAlgn="ctr" latinLnBrk="1"/>
                      <a:r>
                        <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a:t>
                      </a:r>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백만 달러</a:t>
                      </a:r>
                      <a:r>
                        <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시장점유율</a:t>
                      </a:r>
                      <a:endPar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p>
                      <a:pPr algn="ctr" fontAlgn="ctr" latinLnBrk="1"/>
                      <a:r>
                        <a:rPr kumimoji="0" lang="en-US" altLang="ko-KR"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a:t>
                      </a:r>
                      <a:endParaRPr kumimoji="0" lang="ko-KR" altLang="en-US" sz="10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2248559967"/>
                  </a:ext>
                </a:extLst>
              </a:tr>
              <a:tr h="235185">
                <a:tc>
                  <a:txBody>
                    <a:bodyPr/>
                    <a:lstStyle/>
                    <a:p>
                      <a:pPr algn="ctr" fontAlgn="ct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TSMC</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대만</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19,962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58.5</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54386737"/>
                  </a:ext>
                </a:extLst>
              </a:tr>
              <a:tr h="235185">
                <a:tc>
                  <a:txBody>
                    <a:bodyPr/>
                    <a:lstStyle/>
                    <a:p>
                      <a:pPr algn="ctr" fontAlgn="ct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2</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삼성전자</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한국</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pattFill prst="ltDnDiag">
                      <a:fgClr>
                        <a:srgbClr val="99E3FB"/>
                      </a:fgClr>
                      <a:bgClr>
                        <a:schemeClr val="bg1"/>
                      </a:bgClr>
                    </a:patt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5,391</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15.8</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6630713"/>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3</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UMC</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대만</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2,165</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6.3</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20858654"/>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4</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GlobalFoundries</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미국</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396E2"/>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2,101</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6.2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9401554"/>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5</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SMIC</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중국</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1,621</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4.7</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20769677"/>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6</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Hua</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 </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Hong</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 </a:t>
                      </a:r>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Group</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중국</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882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2.6</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0415943"/>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7</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PSMC</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대만</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408</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1237779"/>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8</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2F2F2"/>
                    </a:solid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Tower</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2F2F2"/>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이스라엘</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BFBFBF"/>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403</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2F2F2"/>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37850167"/>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9</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VIS</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대만</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99E3FB"/>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305</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0.9</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52294519"/>
                  </a:ext>
                </a:extLst>
              </a:tr>
              <a:tr h="235185">
                <a:tc>
                  <a:txBody>
                    <a:bodyPr/>
                    <a:lstStyle/>
                    <a:p>
                      <a:pPr algn="ctr" fontAlgn="ctr" latinLnBrk="1"/>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10</a:t>
                      </a:r>
                      <a:endPar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algn="l"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DB</a:t>
                      </a:r>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하이텍</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algn="l" fontAlgn="b"/>
                      <a:r>
                        <a:rPr kumimoji="0" lang="ko-KR" altLang="en-US"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한국</a:t>
                      </a:r>
                      <a:endPar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pattFill prst="ltDnDiag">
                      <a:fgClr>
                        <a:srgbClr val="99E3FB"/>
                      </a:fgClr>
                      <a:bgClr>
                        <a:schemeClr val="bg1"/>
                      </a:bgClr>
                    </a:patt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292</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algn="r" fontAlgn="b"/>
                      <a:r>
                        <a:rPr kumimoji="0" lang="en-US" altLang="ko-KR" sz="900" b="0"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0.9</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36762425"/>
                  </a:ext>
                </a:extLst>
              </a:tr>
              <a:tr h="243773">
                <a:tc gridSpan="3">
                  <a:txBody>
                    <a:bodyPr/>
                    <a:lstStyle/>
                    <a:p>
                      <a:pPr algn="ctr" fontAlgn="ctr" latinLnBrk="1"/>
                      <a:r>
                        <a:rPr kumimoji="0" lang="ko-KR" altLang="en-US"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합 계</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hMerge="1">
                  <a:txBody>
                    <a:bodyPr/>
                    <a:lstStyle/>
                    <a:p>
                      <a:pPr algn="l" fontAlgn="b"/>
                      <a:endParaRPr kumimoji="0" lang="en-US" altLang="ko-KR" sz="105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r" fontAlgn="b"/>
                      <a:endParaRPr kumimoji="0" lang="en-US" altLang="ko-KR" sz="105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kumimoji="0" lang="en-US"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33,530</a:t>
                      </a:r>
                    </a:p>
                  </a:txBody>
                  <a:tcPr marL="9525" marR="72000"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tc>
                  <a:txBody>
                    <a:bodyPr/>
                    <a:lstStyle/>
                    <a:p>
                      <a:pPr algn="r" fontAlgn="b"/>
                      <a:r>
                        <a:rPr kumimoji="0" lang="en-US" altLang="ko-KR" sz="900" b="1" i="0" u="none" strike="noStrike" kern="1200" cap="none" spc="0" normalizeH="0" baseline="0" dirty="0">
                          <a:ln>
                            <a:solidFill>
                              <a:srgbClr val="D9D9D9">
                                <a:alpha val="0"/>
                              </a:srgbClr>
                            </a:solidFill>
                          </a:ln>
                          <a:gradFill>
                            <a:gsLst>
                              <a:gs pos="0">
                                <a:schemeClr val="tx1"/>
                              </a:gs>
                              <a:gs pos="100000">
                                <a:schemeClr val="tx1"/>
                              </a:gs>
                            </a:gsLst>
                            <a:lin ang="5400000" scaled="1"/>
                          </a:gradFill>
                          <a:effectLst/>
                          <a:uLnTx/>
                          <a:uFillTx/>
                          <a:latin typeface="+mn-ea"/>
                          <a:ea typeface="+mn-ea"/>
                          <a:cs typeface="+mn-cs"/>
                        </a:rPr>
                        <a:t>98.3</a:t>
                      </a:r>
                    </a:p>
                  </a:txBody>
                  <a:tcPr marL="36000" marR="72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7F1F9"/>
                    </a:solidFill>
                  </a:tcPr>
                </a:tc>
                <a:extLst>
                  <a:ext uri="{0D108BD9-81ED-4DB2-BD59-A6C34878D82A}">
                    <a16:rowId xmlns:a16="http://schemas.microsoft.com/office/drawing/2014/main" val="18997120"/>
                  </a:ext>
                </a:extLst>
              </a:tr>
            </a:tbl>
          </a:graphicData>
        </a:graphic>
      </p:graphicFrame>
      <p:grpSp>
        <p:nvGrpSpPr>
          <p:cNvPr id="7" name="그룹 6">
            <a:extLst>
              <a:ext uri="{FF2B5EF4-FFF2-40B4-BE49-F238E27FC236}">
                <a16:creationId xmlns:a16="http://schemas.microsoft.com/office/drawing/2014/main" id="{E4792C2F-65C0-7203-3F2B-6EEEE7A839F6}"/>
              </a:ext>
            </a:extLst>
          </p:cNvPr>
          <p:cNvGrpSpPr/>
          <p:nvPr/>
        </p:nvGrpSpPr>
        <p:grpSpPr>
          <a:xfrm>
            <a:off x="7635875" y="2650502"/>
            <a:ext cx="874294" cy="153888"/>
            <a:chOff x="7607300" y="2650502"/>
            <a:chExt cx="874294" cy="153888"/>
          </a:xfrm>
        </p:grpSpPr>
        <p:sp>
          <p:nvSpPr>
            <p:cNvPr id="63" name="TextBox 62">
              <a:extLst>
                <a:ext uri="{FF2B5EF4-FFF2-40B4-BE49-F238E27FC236}">
                  <a16:creationId xmlns:a16="http://schemas.microsoft.com/office/drawing/2014/main" id="{591851B2-3127-E4EB-B002-E500FE188242}"/>
                </a:ext>
              </a:extLst>
            </p:cNvPr>
            <p:cNvSpPr txBox="1"/>
            <p:nvPr/>
          </p:nvSpPr>
          <p:spPr>
            <a:xfrm>
              <a:off x="7801272" y="2650502"/>
              <a:ext cx="68032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아시아</a:t>
              </a:r>
              <a:endParaRPr kumimoji="0" lang="en-US" altLang="ko-KR"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6" name="직사각형 65">
              <a:extLst>
                <a:ext uri="{FF2B5EF4-FFF2-40B4-BE49-F238E27FC236}">
                  <a16:creationId xmlns:a16="http://schemas.microsoft.com/office/drawing/2014/main" id="{E80C4E90-89EB-9B2E-C7DB-17F03D2D113A}"/>
                </a:ext>
              </a:extLst>
            </p:cNvPr>
            <p:cNvSpPr/>
            <p:nvPr/>
          </p:nvSpPr>
          <p:spPr>
            <a:xfrm>
              <a:off x="7607300" y="2669552"/>
              <a:ext cx="122396" cy="122396"/>
            </a:xfrm>
            <a:prstGeom prst="rect">
              <a:avLst/>
            </a:prstGeom>
            <a:solidFill>
              <a:srgbClr val="99E3FB"/>
            </a:solidFill>
            <a:ln w="6350">
              <a:solidFill>
                <a:srgbClr val="7EDCF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pSp>
      <p:grpSp>
        <p:nvGrpSpPr>
          <p:cNvPr id="6" name="그룹 5">
            <a:extLst>
              <a:ext uri="{FF2B5EF4-FFF2-40B4-BE49-F238E27FC236}">
                <a16:creationId xmlns:a16="http://schemas.microsoft.com/office/drawing/2014/main" id="{56C8E014-538D-27F0-35E6-C89093D18753}"/>
              </a:ext>
            </a:extLst>
          </p:cNvPr>
          <p:cNvGrpSpPr/>
          <p:nvPr/>
        </p:nvGrpSpPr>
        <p:grpSpPr>
          <a:xfrm>
            <a:off x="8366394" y="2650502"/>
            <a:ext cx="890772" cy="153888"/>
            <a:chOff x="8252094" y="2650502"/>
            <a:chExt cx="890772" cy="153888"/>
          </a:xfrm>
        </p:grpSpPr>
        <p:sp>
          <p:nvSpPr>
            <p:cNvPr id="64" name="TextBox 63">
              <a:extLst>
                <a:ext uri="{FF2B5EF4-FFF2-40B4-BE49-F238E27FC236}">
                  <a16:creationId xmlns:a16="http://schemas.microsoft.com/office/drawing/2014/main" id="{243514F4-5B38-766C-68A9-C0D8469D5C5E}"/>
                </a:ext>
              </a:extLst>
            </p:cNvPr>
            <p:cNvSpPr txBox="1"/>
            <p:nvPr/>
          </p:nvSpPr>
          <p:spPr>
            <a:xfrm>
              <a:off x="8462544" y="2650502"/>
              <a:ext cx="68032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미국</a:t>
              </a:r>
              <a:endParaRPr kumimoji="0" lang="en-US" altLang="ko-KR"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5B0E3AE7-0DA2-00C2-B5DF-D92CE0601B5D}"/>
                </a:ext>
              </a:extLst>
            </p:cNvPr>
            <p:cNvSpPr/>
            <p:nvPr/>
          </p:nvSpPr>
          <p:spPr>
            <a:xfrm>
              <a:off x="8252094" y="2669552"/>
              <a:ext cx="122396" cy="122396"/>
            </a:xfrm>
            <a:prstGeom prst="rect">
              <a:avLst/>
            </a:prstGeom>
            <a:solidFill>
              <a:srgbClr val="B396E2"/>
            </a:solidFill>
            <a:ln w="6350">
              <a:solidFill>
                <a:srgbClr val="895CD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pSp>
      <p:grpSp>
        <p:nvGrpSpPr>
          <p:cNvPr id="5" name="그룹 4">
            <a:extLst>
              <a:ext uri="{FF2B5EF4-FFF2-40B4-BE49-F238E27FC236}">
                <a16:creationId xmlns:a16="http://schemas.microsoft.com/office/drawing/2014/main" id="{2A10D263-5735-F87F-5323-D935B8385B56}"/>
              </a:ext>
            </a:extLst>
          </p:cNvPr>
          <p:cNvGrpSpPr/>
          <p:nvPr/>
        </p:nvGrpSpPr>
        <p:grpSpPr>
          <a:xfrm>
            <a:off x="8990183" y="2650502"/>
            <a:ext cx="879730" cy="153888"/>
            <a:chOff x="8733008" y="2650502"/>
            <a:chExt cx="879730" cy="153888"/>
          </a:xfrm>
        </p:grpSpPr>
        <p:sp>
          <p:nvSpPr>
            <p:cNvPr id="65" name="TextBox 64">
              <a:extLst>
                <a:ext uri="{FF2B5EF4-FFF2-40B4-BE49-F238E27FC236}">
                  <a16:creationId xmlns:a16="http://schemas.microsoft.com/office/drawing/2014/main" id="{840E6BB2-6C32-F500-9566-C6CA9CBF6602}"/>
                </a:ext>
              </a:extLst>
            </p:cNvPr>
            <p:cNvSpPr txBox="1"/>
            <p:nvPr/>
          </p:nvSpPr>
          <p:spPr>
            <a:xfrm>
              <a:off x="8932416" y="2650502"/>
              <a:ext cx="68032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기타</a:t>
              </a:r>
              <a:endParaRPr kumimoji="0" lang="en-US" altLang="ko-KR" sz="10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8" name="직사각형 67">
              <a:extLst>
                <a:ext uri="{FF2B5EF4-FFF2-40B4-BE49-F238E27FC236}">
                  <a16:creationId xmlns:a16="http://schemas.microsoft.com/office/drawing/2014/main" id="{D83E2251-7DE4-4231-2A28-5D475980D5F0}"/>
                </a:ext>
              </a:extLst>
            </p:cNvPr>
            <p:cNvSpPr/>
            <p:nvPr/>
          </p:nvSpPr>
          <p:spPr>
            <a:xfrm>
              <a:off x="8733008" y="2669552"/>
              <a:ext cx="122396" cy="122396"/>
            </a:xfrm>
            <a:prstGeom prst="rect">
              <a:avLst/>
            </a:prstGeom>
            <a:solidFill>
              <a:schemeClr val="bg1">
                <a:lumMod val="75000"/>
              </a:schemeClr>
            </a:solidFill>
            <a:ln w="6350">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pSp>
      <p:grpSp>
        <p:nvGrpSpPr>
          <p:cNvPr id="69" name="그룹 68">
            <a:extLst>
              <a:ext uri="{FF2B5EF4-FFF2-40B4-BE49-F238E27FC236}">
                <a16:creationId xmlns:a16="http://schemas.microsoft.com/office/drawing/2014/main" id="{48428DDA-529A-C28D-F25F-2320634950D0}"/>
              </a:ext>
            </a:extLst>
          </p:cNvPr>
          <p:cNvGrpSpPr/>
          <p:nvPr/>
        </p:nvGrpSpPr>
        <p:grpSpPr>
          <a:xfrm>
            <a:off x="5150607" y="2171140"/>
            <a:ext cx="4256918" cy="293219"/>
            <a:chOff x="704850" y="2013298"/>
            <a:chExt cx="4140200" cy="276837"/>
          </a:xfrm>
        </p:grpSpPr>
        <p:sp>
          <p:nvSpPr>
            <p:cNvPr id="70" name="TextBox 69">
              <a:extLst>
                <a:ext uri="{FF2B5EF4-FFF2-40B4-BE49-F238E27FC236}">
                  <a16:creationId xmlns:a16="http://schemas.microsoft.com/office/drawing/2014/main" id="{5A28ECF9-DEBD-F2A2-6AAE-D313B5439926}"/>
                </a:ext>
              </a:extLst>
            </p:cNvPr>
            <p:cNvSpPr txBox="1"/>
            <p:nvPr/>
          </p:nvSpPr>
          <p:spPr>
            <a:xfrm>
              <a:off x="704850" y="2046854"/>
              <a:ext cx="3841099" cy="1888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파운드리 기업의 글로벌 시장점유율 </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(2022</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4</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분기 기준</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1" name="직선 연결선 70">
              <a:extLst>
                <a:ext uri="{FF2B5EF4-FFF2-40B4-BE49-F238E27FC236}">
                  <a16:creationId xmlns:a16="http://schemas.microsoft.com/office/drawing/2014/main" id="{4AF829D4-E8B7-3256-143F-436FE7D0440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025BA111-031C-84F5-1B65-78B01643D88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1FA28A8E-4AA1-F4CA-832F-CE67F90288AC}"/>
              </a:ext>
            </a:extLst>
          </p:cNvPr>
          <p:cNvSpPr txBox="1"/>
          <p:nvPr/>
        </p:nvSpPr>
        <p:spPr>
          <a:xfrm>
            <a:off x="5157527" y="5969226"/>
            <a:ext cx="407616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Statista, Trendforce,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 파운드리 매출액 기준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Trendforce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추정치</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78" name="텍스트 개체 틀 27">
            <a:extLst>
              <a:ext uri="{FF2B5EF4-FFF2-40B4-BE49-F238E27FC236}">
                <a16:creationId xmlns:a16="http://schemas.microsoft.com/office/drawing/2014/main" id="{2AE02999-46C7-1C34-B59C-C52C5EEADF55}"/>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79" name="텍스트 개체 틀 28">
            <a:extLst>
              <a:ext uri="{FF2B5EF4-FFF2-40B4-BE49-F238E27FC236}">
                <a16:creationId xmlns:a16="http://schemas.microsoft.com/office/drawing/2014/main" id="{FE34C6C9-61CB-02F8-D693-937B680865CA}"/>
              </a:ext>
            </a:extLst>
          </p:cNvPr>
          <p:cNvSpPr>
            <a:spLocks noGrp="1"/>
          </p:cNvSpPr>
          <p:nvPr>
            <p:ph type="body" sz="quarter" idx="11"/>
          </p:nvPr>
        </p:nvSpPr>
        <p:spPr>
          <a:xfrm>
            <a:off x="488950" y="617249"/>
            <a:ext cx="8928100" cy="322262"/>
          </a:xfrm>
        </p:spPr>
        <p:txBody>
          <a:bodyPr/>
          <a:lstStyle/>
          <a:p>
            <a:r>
              <a:rPr lang="ko-KR" altLang="en-US" dirty="0"/>
              <a:t>② 반도체 자국 우선주의 확대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아시아 지역에 편중된 파운드리 시장</a:t>
            </a:r>
          </a:p>
        </p:txBody>
      </p:sp>
    </p:spTree>
    <p:extLst>
      <p:ext uri="{BB962C8B-B14F-4D97-AF65-F5344CB8AC3E}">
        <p14:creationId xmlns:p14="http://schemas.microsoft.com/office/powerpoint/2010/main" val="15337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525077874"/>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반도체 산업 개요</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글로벌 반도체 산업 동향</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반도체 산업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18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반도체 산업 이슈</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21</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Key</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takeaways </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rgbClr val="00338D"/>
                          </a:solidFill>
                          <a:latin typeface="+mn-lt"/>
                        </a:rPr>
                        <a:t>35</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1521844"/>
                  </a:ext>
                </a:extLst>
              </a:tr>
            </a:tbl>
          </a:graphicData>
        </a:graphic>
      </p:graphicFrame>
    </p:spTree>
    <p:extLst>
      <p:ext uri="{BB962C8B-B14F-4D97-AF65-F5344CB8AC3E}">
        <p14:creationId xmlns:p14="http://schemas.microsoft.com/office/powerpoint/2010/main" val="45008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5ECE194-AF80-E199-A33A-0A0F5E568237}"/>
              </a:ext>
            </a:extLst>
          </p:cNvPr>
          <p:cNvSpPr>
            <a:spLocks noGrp="1"/>
          </p:cNvSpPr>
          <p:nvPr>
            <p:ph type="body" sz="quarter" idx="13"/>
          </p:nvPr>
        </p:nvSpPr>
        <p:spPr/>
        <p:txBody>
          <a:bodyPr/>
          <a:lstStyle/>
          <a:p>
            <a:r>
              <a:rPr lang="ko-KR" altLang="en-US" dirty="0"/>
              <a:t>글로벌 주요국은 해외 반도체 생산 공급망에 대한 의존도를 낮추고 반도체 기술 주권 확보를 위한 법안을 제정하고 있음</a:t>
            </a:r>
            <a:r>
              <a:rPr lang="en-US" altLang="ko-KR" dirty="0"/>
              <a:t>.</a:t>
            </a:r>
            <a:r>
              <a:rPr lang="ko-KR" altLang="en-US" dirty="0"/>
              <a:t> 대표적으로 미국의 ‘반도체 및 과학법</a:t>
            </a:r>
            <a:r>
              <a:rPr lang="en-US" altLang="ko-KR" dirty="0"/>
              <a:t>(CHIPS and Science Act)’, </a:t>
            </a:r>
            <a:r>
              <a:rPr lang="ko-KR" altLang="en-US" dirty="0"/>
              <a:t>중국의 ‘</a:t>
            </a:r>
            <a:r>
              <a:rPr lang="en-US" altLang="ko-KR" dirty="0"/>
              <a:t>Made in China 2025’ </a:t>
            </a:r>
            <a:r>
              <a:rPr lang="ko-KR" altLang="en-US" dirty="0"/>
              <a:t>이니셔티브</a:t>
            </a:r>
            <a:r>
              <a:rPr lang="en-US" altLang="ko-KR" dirty="0"/>
              <a:t>, </a:t>
            </a:r>
            <a:r>
              <a:rPr lang="ko-KR" altLang="en-US" dirty="0"/>
              <a:t>유럽연합</a:t>
            </a:r>
            <a:r>
              <a:rPr lang="en-US" altLang="ko-KR" dirty="0"/>
              <a:t>(EU)</a:t>
            </a:r>
            <a:r>
              <a:rPr lang="ko-KR" altLang="en-US" dirty="0"/>
              <a:t>의 ‘유럽반도체법</a:t>
            </a:r>
            <a:r>
              <a:rPr lang="en-US" altLang="ko-KR" dirty="0"/>
              <a:t>(European Chips Act)’ </a:t>
            </a:r>
            <a:r>
              <a:rPr lang="ko-KR" altLang="en-US" dirty="0"/>
              <a:t>등은 최근 글로벌 반도체 공급망에 영향력 행사</a:t>
            </a:r>
            <a:endParaRPr lang="en-US" altLang="ko-KR" dirty="0"/>
          </a:p>
          <a:p>
            <a:endParaRPr lang="ko-KR" altLang="en-US" dirty="0"/>
          </a:p>
        </p:txBody>
      </p:sp>
      <p:grpSp>
        <p:nvGrpSpPr>
          <p:cNvPr id="5" name="그룹 4">
            <a:extLst>
              <a:ext uri="{FF2B5EF4-FFF2-40B4-BE49-F238E27FC236}">
                <a16:creationId xmlns:a16="http://schemas.microsoft.com/office/drawing/2014/main" id="{6B586D5C-635B-E3F4-78FE-F1D7B17A0934}"/>
              </a:ext>
            </a:extLst>
          </p:cNvPr>
          <p:cNvGrpSpPr/>
          <p:nvPr/>
        </p:nvGrpSpPr>
        <p:grpSpPr>
          <a:xfrm>
            <a:off x="489000" y="2168525"/>
            <a:ext cx="8928049" cy="276837"/>
            <a:chOff x="704850" y="2013298"/>
            <a:chExt cx="5322273" cy="276837"/>
          </a:xfrm>
        </p:grpSpPr>
        <p:sp>
          <p:nvSpPr>
            <p:cNvPr id="6" name="TextBox 5">
              <a:extLst>
                <a:ext uri="{FF2B5EF4-FFF2-40B4-BE49-F238E27FC236}">
                  <a16:creationId xmlns:a16="http://schemas.microsoft.com/office/drawing/2014/main" id="{FD2250F1-219E-357B-E798-EF67FBBB419D}"/>
                </a:ext>
              </a:extLst>
            </p:cNvPr>
            <p:cNvSpPr txBox="1"/>
            <p:nvPr/>
          </p:nvSpPr>
          <p:spPr>
            <a:xfrm>
              <a:off x="704850" y="2046854"/>
              <a:ext cx="2548766" cy="215444"/>
            </a:xfrm>
            <a:prstGeom prst="rect">
              <a:avLst/>
            </a:prstGeom>
            <a:noFill/>
          </p:spPr>
          <p:txBody>
            <a:bodyPr wrap="none" lIns="0" tIns="0" rIns="0" bIns="0" rtlCol="0">
              <a:spAutoFit/>
            </a:bodyPr>
            <a:lstStyle/>
            <a:p>
              <a:pPr marL="12700" marR="0" lvl="0" indent="0" algn="l" defTabSz="914400" rtl="0" eaLnBrk="1" fontAlgn="auto" latinLnBrk="1" hangingPunct="1">
                <a:lnSpc>
                  <a:spcPct val="100000"/>
                </a:lnSpc>
                <a:spcBef>
                  <a:spcPts val="100"/>
                </a:spcBef>
                <a:spcAft>
                  <a:spcPts val="0"/>
                </a:spcAft>
                <a:buClrTx/>
                <a:buSzTx/>
                <a:buFontTx/>
                <a:buNone/>
                <a:tabLst/>
                <a:defRPr/>
              </a:pP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주요국 반도체 지원 정책 현황</a:t>
              </a:r>
              <a:endPar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cxnSp>
          <p:nvCxnSpPr>
            <p:cNvPr id="7" name="직선 연결선 6">
              <a:extLst>
                <a:ext uri="{FF2B5EF4-FFF2-40B4-BE49-F238E27FC236}">
                  <a16:creationId xmlns:a16="http://schemas.microsoft.com/office/drawing/2014/main" id="{C67E8FD4-0505-B997-B3CA-8751EBC1B193}"/>
                </a:ext>
              </a:extLst>
            </p:cNvPr>
            <p:cNvCxnSpPr>
              <a:cxnSpLocks/>
            </p:cNvCxnSpPr>
            <p:nvPr/>
          </p:nvCxnSpPr>
          <p:spPr>
            <a:xfrm>
              <a:off x="704850" y="2013298"/>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DC48D1D8-F250-E8A3-7B48-7F6C87168B6D}"/>
                </a:ext>
              </a:extLst>
            </p:cNvPr>
            <p:cNvCxnSpPr>
              <a:cxnSpLocks/>
            </p:cNvCxnSpPr>
            <p:nvPr/>
          </p:nvCxnSpPr>
          <p:spPr>
            <a:xfrm>
              <a:off x="704850" y="2290135"/>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9" name="표 8">
            <a:extLst>
              <a:ext uri="{FF2B5EF4-FFF2-40B4-BE49-F238E27FC236}">
                <a16:creationId xmlns:a16="http://schemas.microsoft.com/office/drawing/2014/main" id="{4D103132-FF69-24C4-E2B1-66C61CB49036}"/>
              </a:ext>
            </a:extLst>
          </p:cNvPr>
          <p:cNvGraphicFramePr>
            <a:graphicFrameLocks noGrp="1"/>
          </p:cNvGraphicFramePr>
          <p:nvPr>
            <p:extLst>
              <p:ext uri="{D42A27DB-BD31-4B8C-83A1-F6EECF244321}">
                <p14:modId xmlns:p14="http://schemas.microsoft.com/office/powerpoint/2010/main" val="1477204666"/>
              </p:ext>
            </p:extLst>
          </p:nvPr>
        </p:nvGraphicFramePr>
        <p:xfrm>
          <a:off x="488998" y="2566615"/>
          <a:ext cx="8928051" cy="3310311"/>
        </p:xfrm>
        <a:graphic>
          <a:graphicData uri="http://schemas.openxmlformats.org/drawingml/2006/table">
            <a:tbl>
              <a:tblPr>
                <a:tableStyleId>{5C22544A-7EE6-4342-B048-85BDC9FD1C3A}</a:tableStyleId>
              </a:tblPr>
              <a:tblGrid>
                <a:gridCol w="936048">
                  <a:extLst>
                    <a:ext uri="{9D8B030D-6E8A-4147-A177-3AD203B41FA5}">
                      <a16:colId xmlns:a16="http://schemas.microsoft.com/office/drawing/2014/main" val="2835796287"/>
                    </a:ext>
                  </a:extLst>
                </a:gridCol>
                <a:gridCol w="7992003">
                  <a:extLst>
                    <a:ext uri="{9D8B030D-6E8A-4147-A177-3AD203B41FA5}">
                      <a16:colId xmlns:a16="http://schemas.microsoft.com/office/drawing/2014/main" val="4143281292"/>
                    </a:ext>
                  </a:extLst>
                </a:gridCol>
              </a:tblGrid>
              <a:tr h="296769">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국가</a:t>
                      </a: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주요 내용</a:t>
                      </a: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2248559967"/>
                  </a:ext>
                </a:extLst>
              </a:tr>
              <a:tr h="502257">
                <a:tc>
                  <a:txBody>
                    <a:bodyPr/>
                    <a:lstStyle/>
                    <a:p>
                      <a:pPr algn="ctr" fontAlgn="b"/>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미국</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산업에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527</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억 달러를</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지원하고 반도체 시설투자에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25%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세액 공제하는 반도체지원법 발효</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(’22.8)</a:t>
                      </a: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4386737"/>
                  </a:ext>
                </a:extLst>
              </a:tr>
              <a:tr h="502257">
                <a:tc>
                  <a:txBody>
                    <a:bodyPr/>
                    <a:lstStyle/>
                    <a:p>
                      <a:pPr algn="ctr" fontAlgn="b"/>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EU</a:t>
                      </a: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산업 육성을 위해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2030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년까지 공공 민간투자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430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억 유로</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지원 합의</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(’23.4), 2030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년까지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EU</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의 전 세계 반도체 생산 시장점유율을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로 확대하는 것을 목표</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6630713"/>
                  </a:ext>
                </a:extLst>
              </a:tr>
              <a:tr h="502257">
                <a:tc>
                  <a:txBody>
                    <a:bodyPr/>
                    <a:lstStyle/>
                    <a:p>
                      <a:pPr algn="ctr" fontAlgn="b"/>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일본</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2024</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년 가동을 목표로 두고 있는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TSMC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구마모토현 공장에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4,760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억 엔 지원하였으며</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9,000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억 엔 추가 지원</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라피더스</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도요타</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소니</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소프트뱅크 등 일본 산업을 대표하는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8</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개 기업이 함께 최근 설립한 신생 반도체 회사</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에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5,900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억 엔</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지원 편성</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3758588"/>
                  </a:ext>
                </a:extLst>
              </a:tr>
              <a:tr h="502257">
                <a:tc>
                  <a:txBody>
                    <a:bodyPr/>
                    <a:lstStyle/>
                    <a:p>
                      <a:pPr algn="ctr" fontAlgn="b"/>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중국</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14</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차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5</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개년 경제계획</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(2021~2025)</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을 통해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7</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대 집중 육성 분야 중 하나로 반도체를 언급하고 미국 제재를 덜 받는 내수용 반도체 산업 육성안 포함</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중국 내 반도체 재료 및 설비 산업 발전 촉진</a:t>
                      </a: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35063049"/>
                  </a:ext>
                </a:extLst>
              </a:tr>
              <a:tr h="502257">
                <a:tc>
                  <a:txBody>
                    <a:bodyPr/>
                    <a:lstStyle/>
                    <a:p>
                      <a:pPr algn="ctr" fontAlgn="b"/>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대만</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기술혁신 및 세계 공급망에서 주요한 위치를 차지하고 있는 반도체 업체가 연구 개발 및 선진 생산공정 설비에 투자할 경우 각각 투자비의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25%</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와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5%</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를 세액 공제해주는 내용 등이 담긴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산업혁신 개정법</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을 대만 입법원</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의회</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이 통과시킴</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(’23.1)</a:t>
                      </a: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20769677"/>
                  </a:ext>
                </a:extLst>
              </a:tr>
              <a:tr h="502257">
                <a:tc>
                  <a:txBody>
                    <a:bodyPr/>
                    <a:lstStyle/>
                    <a:p>
                      <a:pPr algn="ctr" fontAlgn="b"/>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한국</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endParaRPr>
                    </a:p>
                  </a:txBody>
                  <a:tcPr marL="36000" marR="36000" marT="36000" marB="36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tc>
                  <a:txBody>
                    <a:bodyPr/>
                    <a:lstStyle/>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등 전략산업 분야의 기업투자에 대한 지원이 강화된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국가첨단전략산업 경쟁력 강화 및 보호에 관한 특별조치법</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시행</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(’22.8)</a:t>
                      </a:r>
                    </a:p>
                    <a:p>
                      <a:pPr marL="266700" marR="0" lvl="0" indent="-180975" algn="l" defTabSz="914400" eaLnBrk="1" fontAlgn="b" latinLnBrk="0" hangingPunct="1">
                        <a:lnSpc>
                          <a:spcPct val="100000"/>
                        </a:lnSpc>
                        <a:spcBef>
                          <a:spcPts val="30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기술</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개발</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및</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설비투자에 대한 세제 혜택 확대</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인력 양성 등을 중점으로 한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반도체 초강대국 달성 전략</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수립</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ea"/>
                          <a:ea typeface="+mn-ea"/>
                          <a:cs typeface="+mn-cs"/>
                        </a:rPr>
                        <a:t>(’22.7)</a:t>
                      </a:r>
                    </a:p>
                  </a:txBody>
                  <a:tcPr marL="36000" marR="108000" marT="36000" marB="36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0415943"/>
                  </a:ext>
                </a:extLst>
              </a:tr>
            </a:tbl>
          </a:graphicData>
        </a:graphic>
      </p:graphicFrame>
      <p:sp>
        <p:nvSpPr>
          <p:cNvPr id="10" name="TextBox 9">
            <a:extLst>
              <a:ext uri="{FF2B5EF4-FFF2-40B4-BE49-F238E27FC236}">
                <a16:creationId xmlns:a16="http://schemas.microsoft.com/office/drawing/2014/main" id="{F8E83906-7EF4-9A6D-41D3-8FC879F0826D}"/>
              </a:ext>
            </a:extLst>
          </p:cNvPr>
          <p:cNvSpPr txBox="1"/>
          <p:nvPr/>
        </p:nvSpPr>
        <p:spPr>
          <a:xfrm>
            <a:off x="489000" y="5977956"/>
            <a:ext cx="8928049"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7" name="텍스트 개체 틀 27">
            <a:extLst>
              <a:ext uri="{FF2B5EF4-FFF2-40B4-BE49-F238E27FC236}">
                <a16:creationId xmlns:a16="http://schemas.microsoft.com/office/drawing/2014/main" id="{2615C907-47F0-E4A2-7E66-3FECBC63915D}"/>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18" name="텍스트 개체 틀 28">
            <a:extLst>
              <a:ext uri="{FF2B5EF4-FFF2-40B4-BE49-F238E27FC236}">
                <a16:creationId xmlns:a16="http://schemas.microsoft.com/office/drawing/2014/main" id="{9B56EB4D-BB1C-B6E9-2402-7CB06EBBACD3}"/>
              </a:ext>
            </a:extLst>
          </p:cNvPr>
          <p:cNvSpPr>
            <a:spLocks noGrp="1"/>
          </p:cNvSpPr>
          <p:nvPr>
            <p:ph type="body" sz="quarter" idx="11"/>
          </p:nvPr>
        </p:nvSpPr>
        <p:spPr>
          <a:xfrm>
            <a:off x="488950" y="617249"/>
            <a:ext cx="8928100" cy="322262"/>
          </a:xfrm>
        </p:spPr>
        <p:txBody>
          <a:bodyPr/>
          <a:lstStyle/>
          <a:p>
            <a:r>
              <a:rPr lang="ko-KR" altLang="en-US" dirty="0"/>
              <a:t>② 반도체 자국 우선주의 확대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주요국의 반도체 산업 육성책</a:t>
            </a:r>
          </a:p>
        </p:txBody>
      </p:sp>
    </p:spTree>
    <p:extLst>
      <p:ext uri="{BB962C8B-B14F-4D97-AF65-F5344CB8AC3E}">
        <p14:creationId xmlns:p14="http://schemas.microsoft.com/office/powerpoint/2010/main" val="1324904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BD7F999-C009-2483-D087-02A2EB666072}"/>
              </a:ext>
            </a:extLst>
          </p:cNvPr>
          <p:cNvSpPr>
            <a:spLocks noGrp="1"/>
          </p:cNvSpPr>
          <p:nvPr>
            <p:ph type="body" sz="quarter" idx="13"/>
          </p:nvPr>
        </p:nvSpPr>
        <p:spPr/>
        <p:txBody>
          <a:bodyPr/>
          <a:lstStyle/>
          <a:p>
            <a:r>
              <a:rPr lang="ko-KR" altLang="en-US" dirty="0"/>
              <a:t>미국은 반도체 지원법을 통해 첨단 </a:t>
            </a:r>
            <a:r>
              <a:rPr lang="en-US" altLang="ko-KR" dirty="0"/>
              <a:t>R&amp;D, </a:t>
            </a:r>
            <a:r>
              <a:rPr lang="ko-KR" altLang="en-US" dirty="0"/>
              <a:t>군수 및 인프라 관련 반도체</a:t>
            </a:r>
            <a:r>
              <a:rPr lang="en-US" altLang="ko-KR" dirty="0"/>
              <a:t>, </a:t>
            </a:r>
            <a:r>
              <a:rPr lang="ko-KR" altLang="en-US" dirty="0"/>
              <a:t>통신 공급망</a:t>
            </a:r>
            <a:r>
              <a:rPr lang="en-US" altLang="ko-KR" dirty="0"/>
              <a:t>, </a:t>
            </a:r>
            <a:r>
              <a:rPr lang="ko-KR" altLang="en-US" dirty="0"/>
              <a:t>인력 양성 분야 등에 </a:t>
            </a:r>
            <a:r>
              <a:rPr lang="en-US" altLang="ko-KR" dirty="0"/>
              <a:t>527</a:t>
            </a:r>
            <a:r>
              <a:rPr lang="ko-KR" altLang="en-US" dirty="0"/>
              <a:t>억 달러 규모의 보조금 지원</a:t>
            </a:r>
            <a:r>
              <a:rPr lang="en-US" altLang="ko-KR" dirty="0"/>
              <a:t>. </a:t>
            </a:r>
            <a:r>
              <a:rPr lang="ko-KR" altLang="en-US" dirty="0"/>
              <a:t>보조금 수혜 기업은 향후 </a:t>
            </a:r>
            <a:r>
              <a:rPr lang="en-US" altLang="ko-KR" dirty="0"/>
              <a:t>10</a:t>
            </a:r>
            <a:r>
              <a:rPr lang="ko-KR" altLang="en-US" dirty="0"/>
              <a:t>년간 중국 및 기타</a:t>
            </a:r>
            <a:r>
              <a:rPr lang="en-US" altLang="ko-KR" dirty="0"/>
              <a:t> </a:t>
            </a:r>
            <a:r>
              <a:rPr lang="ko-KR" altLang="en-US" dirty="0"/>
              <a:t>우려대상국</a:t>
            </a:r>
            <a:r>
              <a:rPr lang="en-US" altLang="ko-KR" dirty="0"/>
              <a:t>(</a:t>
            </a:r>
            <a:r>
              <a:rPr lang="ko-KR" altLang="en-US" dirty="0"/>
              <a:t>북한</a:t>
            </a:r>
            <a:r>
              <a:rPr lang="en-US" altLang="ko-KR" dirty="0"/>
              <a:t>, </a:t>
            </a:r>
            <a:r>
              <a:rPr lang="ko-KR" altLang="en-US" dirty="0"/>
              <a:t>러시아</a:t>
            </a:r>
            <a:r>
              <a:rPr lang="en-US" altLang="ko-KR" dirty="0"/>
              <a:t>, </a:t>
            </a:r>
            <a:r>
              <a:rPr lang="ko-KR" altLang="en-US" dirty="0"/>
              <a:t>이란</a:t>
            </a:r>
            <a:r>
              <a:rPr lang="en-US" altLang="ko-KR" dirty="0"/>
              <a:t>) </a:t>
            </a:r>
            <a:r>
              <a:rPr lang="ko-KR" altLang="en-US" dirty="0"/>
              <a:t>등에 대한 반도체 투자 제한</a:t>
            </a:r>
          </a:p>
        </p:txBody>
      </p:sp>
      <p:sp>
        <p:nvSpPr>
          <p:cNvPr id="6" name="텍스트 개체 틀 27">
            <a:extLst>
              <a:ext uri="{FF2B5EF4-FFF2-40B4-BE49-F238E27FC236}">
                <a16:creationId xmlns:a16="http://schemas.microsoft.com/office/drawing/2014/main" id="{5DD1BF09-34C3-EE09-AB0D-6AC9D439C399}"/>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7" name="텍스트 개체 틀 28">
            <a:extLst>
              <a:ext uri="{FF2B5EF4-FFF2-40B4-BE49-F238E27FC236}">
                <a16:creationId xmlns:a16="http://schemas.microsoft.com/office/drawing/2014/main" id="{D0BF4D39-A66F-C529-E047-D85BD9C90B1D}"/>
              </a:ext>
            </a:extLst>
          </p:cNvPr>
          <p:cNvSpPr>
            <a:spLocks noGrp="1"/>
          </p:cNvSpPr>
          <p:nvPr>
            <p:ph type="body" sz="quarter" idx="11"/>
          </p:nvPr>
        </p:nvSpPr>
        <p:spPr>
          <a:xfrm>
            <a:off x="488950" y="617249"/>
            <a:ext cx="8928100" cy="322262"/>
          </a:xfrm>
        </p:spPr>
        <p:txBody>
          <a:bodyPr/>
          <a:lstStyle/>
          <a:p>
            <a:r>
              <a:rPr lang="ko-KR" altLang="en-US" dirty="0"/>
              <a:t>② 반도체 자국 우선주의 확대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미국 반도체 지원법</a:t>
            </a:r>
          </a:p>
        </p:txBody>
      </p:sp>
      <p:graphicFrame>
        <p:nvGraphicFramePr>
          <p:cNvPr id="12" name="표 12">
            <a:extLst>
              <a:ext uri="{FF2B5EF4-FFF2-40B4-BE49-F238E27FC236}">
                <a16:creationId xmlns:a16="http://schemas.microsoft.com/office/drawing/2014/main" id="{CE12AAC8-0EC2-8052-FAD5-1EB7FBDA164E}"/>
              </a:ext>
            </a:extLst>
          </p:cNvPr>
          <p:cNvGraphicFramePr>
            <a:graphicFrameLocks noGrp="1"/>
          </p:cNvGraphicFramePr>
          <p:nvPr>
            <p:extLst>
              <p:ext uri="{D42A27DB-BD31-4B8C-83A1-F6EECF244321}">
                <p14:modId xmlns:p14="http://schemas.microsoft.com/office/powerpoint/2010/main" val="698791373"/>
              </p:ext>
            </p:extLst>
          </p:nvPr>
        </p:nvGraphicFramePr>
        <p:xfrm>
          <a:off x="3645792" y="2767733"/>
          <a:ext cx="5771258" cy="3110784"/>
        </p:xfrm>
        <a:graphic>
          <a:graphicData uri="http://schemas.openxmlformats.org/drawingml/2006/table">
            <a:tbl>
              <a:tblPr firstRow="1" bandRow="1">
                <a:tableStyleId>{2D5ABB26-0587-4C30-8999-92F81FD0307C}</a:tableStyleId>
              </a:tblPr>
              <a:tblGrid>
                <a:gridCol w="1228212">
                  <a:extLst>
                    <a:ext uri="{9D8B030D-6E8A-4147-A177-3AD203B41FA5}">
                      <a16:colId xmlns:a16="http://schemas.microsoft.com/office/drawing/2014/main" val="2279434100"/>
                    </a:ext>
                  </a:extLst>
                </a:gridCol>
                <a:gridCol w="785208">
                  <a:extLst>
                    <a:ext uri="{9D8B030D-6E8A-4147-A177-3AD203B41FA5}">
                      <a16:colId xmlns:a16="http://schemas.microsoft.com/office/drawing/2014/main" val="3490210552"/>
                    </a:ext>
                  </a:extLst>
                </a:gridCol>
                <a:gridCol w="536834">
                  <a:extLst>
                    <a:ext uri="{9D8B030D-6E8A-4147-A177-3AD203B41FA5}">
                      <a16:colId xmlns:a16="http://schemas.microsoft.com/office/drawing/2014/main" val="1369463201"/>
                    </a:ext>
                  </a:extLst>
                </a:gridCol>
                <a:gridCol w="536834">
                  <a:extLst>
                    <a:ext uri="{9D8B030D-6E8A-4147-A177-3AD203B41FA5}">
                      <a16:colId xmlns:a16="http://schemas.microsoft.com/office/drawing/2014/main" val="3522548798"/>
                    </a:ext>
                  </a:extLst>
                </a:gridCol>
                <a:gridCol w="536834">
                  <a:extLst>
                    <a:ext uri="{9D8B030D-6E8A-4147-A177-3AD203B41FA5}">
                      <a16:colId xmlns:a16="http://schemas.microsoft.com/office/drawing/2014/main" val="1084270671"/>
                    </a:ext>
                  </a:extLst>
                </a:gridCol>
                <a:gridCol w="536834">
                  <a:extLst>
                    <a:ext uri="{9D8B030D-6E8A-4147-A177-3AD203B41FA5}">
                      <a16:colId xmlns:a16="http://schemas.microsoft.com/office/drawing/2014/main" val="2035865116"/>
                    </a:ext>
                  </a:extLst>
                </a:gridCol>
                <a:gridCol w="536834">
                  <a:extLst>
                    <a:ext uri="{9D8B030D-6E8A-4147-A177-3AD203B41FA5}">
                      <a16:colId xmlns:a16="http://schemas.microsoft.com/office/drawing/2014/main" val="1152401490"/>
                    </a:ext>
                  </a:extLst>
                </a:gridCol>
                <a:gridCol w="536834">
                  <a:extLst>
                    <a:ext uri="{9D8B030D-6E8A-4147-A177-3AD203B41FA5}">
                      <a16:colId xmlns:a16="http://schemas.microsoft.com/office/drawing/2014/main" val="3838596845"/>
                    </a:ext>
                  </a:extLst>
                </a:gridCol>
                <a:gridCol w="536834">
                  <a:extLst>
                    <a:ext uri="{9D8B030D-6E8A-4147-A177-3AD203B41FA5}">
                      <a16:colId xmlns:a16="http://schemas.microsoft.com/office/drawing/2014/main" val="3299676957"/>
                    </a:ext>
                  </a:extLst>
                </a:gridCol>
              </a:tblGrid>
              <a:tr h="231413">
                <a:tc>
                  <a:txBody>
                    <a:bodyPr/>
                    <a:lstStyle/>
                    <a:p>
                      <a:pPr algn="ctr" latinLnBrk="1"/>
                      <a:r>
                        <a:rPr lang="ko-KR" altLang="en-US" sz="1000" b="1" dirty="0">
                          <a:gradFill>
                            <a:gsLst>
                              <a:gs pos="0">
                                <a:schemeClr val="bg1"/>
                              </a:gs>
                              <a:gs pos="100000">
                                <a:schemeClr val="bg1"/>
                              </a:gs>
                            </a:gsLst>
                            <a:lin ang="5400000" scaled="1"/>
                          </a:gradFill>
                        </a:rPr>
                        <a:t>기금명</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rPr>
                        <a:t>지원 부문</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2022</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2023</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2024</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2025</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2026</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en-US" altLang="ko-KR" sz="1000" b="1" dirty="0">
                          <a:gradFill>
                            <a:gsLst>
                              <a:gs pos="0">
                                <a:schemeClr val="bg1"/>
                              </a:gs>
                              <a:gs pos="100000">
                                <a:schemeClr val="bg1"/>
                              </a:gs>
                            </a:gsLst>
                            <a:lin ang="5400000" scaled="1"/>
                          </a:gradFill>
                        </a:rPr>
                        <a:t>2027</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rPr>
                        <a:t>합계</a:t>
                      </a:r>
                      <a:endParaRPr lang="ko-KR" altLang="en-US" sz="1000" b="1" dirty="0">
                        <a:gradFill>
                          <a:gsLst>
                            <a:gs pos="0">
                              <a:schemeClr val="bg1"/>
                            </a:gs>
                            <a:gs pos="100000">
                              <a:schemeClr val="bg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73708959"/>
                  </a:ext>
                </a:extLst>
              </a:tr>
              <a:tr h="294363">
                <a:tc rowSpan="3">
                  <a:txBody>
                    <a:bodyPr/>
                    <a:lstStyle/>
                    <a:p>
                      <a:pPr algn="ctr" latinLnBrk="1"/>
                      <a:r>
                        <a:rPr lang="en-US" altLang="ko-KR" sz="950" b="1" dirty="0">
                          <a:gradFill>
                            <a:gsLst>
                              <a:gs pos="0">
                                <a:schemeClr val="tx1"/>
                              </a:gs>
                              <a:gs pos="100000">
                                <a:schemeClr val="tx1"/>
                              </a:gs>
                            </a:gsLst>
                            <a:lin ang="5400000" scaled="1"/>
                          </a:gradFill>
                        </a:rPr>
                        <a:t>CHIPS for</a:t>
                      </a:r>
                      <a:r>
                        <a:rPr lang="ko-KR" altLang="en-US" sz="950" b="1" dirty="0">
                          <a:gradFill>
                            <a:gsLst>
                              <a:gs pos="0">
                                <a:schemeClr val="tx1"/>
                              </a:gs>
                              <a:gs pos="100000">
                                <a:schemeClr val="tx1"/>
                              </a:gs>
                            </a:gsLst>
                            <a:lin ang="5400000" scaled="1"/>
                          </a:gradFill>
                        </a:rPr>
                        <a:t> </a:t>
                      </a:r>
                      <a:r>
                        <a:rPr lang="en-US" altLang="ko-KR" sz="950" b="1" dirty="0">
                          <a:gradFill>
                            <a:gsLst>
                              <a:gs pos="0">
                                <a:schemeClr val="tx1"/>
                              </a:gs>
                              <a:gs pos="100000">
                                <a:schemeClr val="tx1"/>
                              </a:gs>
                            </a:gsLst>
                            <a:lin ang="5400000" scaled="1"/>
                          </a:gradFill>
                        </a:rPr>
                        <a:t>America</a:t>
                      </a:r>
                      <a:r>
                        <a:rPr lang="ko-KR" altLang="en-US" sz="950" b="1" dirty="0">
                          <a:gradFill>
                            <a:gsLst>
                              <a:gs pos="0">
                                <a:schemeClr val="tx1"/>
                              </a:gs>
                              <a:gs pos="100000">
                                <a:schemeClr val="tx1"/>
                              </a:gs>
                            </a:gsLst>
                            <a:lin ang="5400000" scaled="1"/>
                          </a:gradFill>
                        </a:rPr>
                        <a:t> </a:t>
                      </a:r>
                      <a:r>
                        <a:rPr lang="en-US" altLang="ko-KR" sz="950" b="1" dirty="0">
                          <a:gradFill>
                            <a:gsLst>
                              <a:gs pos="0">
                                <a:schemeClr val="tx1"/>
                              </a:gs>
                              <a:gs pos="100000">
                                <a:schemeClr val="tx1"/>
                              </a:gs>
                            </a:gsLst>
                            <a:lin ang="5400000" scaled="1"/>
                          </a:gradFill>
                        </a:rPr>
                        <a:t>Fund</a:t>
                      </a:r>
                      <a:endParaRPr lang="en-US" altLang="ko-KR" sz="950" b="1" dirty="0">
                        <a:gradFill>
                          <a:gsLst>
                            <a:gs pos="0">
                              <a:schemeClr val="tx1"/>
                            </a:gs>
                            <a:gs pos="100000">
                              <a:schemeClr val="tx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r>
                        <a:rPr lang="ko-KR" altLang="en-US" sz="950" b="1" dirty="0">
                          <a:gradFill>
                            <a:gsLst>
                              <a:gs pos="0">
                                <a:schemeClr val="tx1"/>
                              </a:gs>
                              <a:gs pos="100000">
                                <a:schemeClr val="tx1"/>
                              </a:gs>
                            </a:gsLst>
                            <a:lin ang="5400000" scaled="1"/>
                          </a:gradFill>
                        </a:rPr>
                        <a:t>직접 보조금</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r>
                        <a:rPr lang="en-US" altLang="ko-KR" sz="950" dirty="0">
                          <a:gradFill>
                            <a:gsLst>
                              <a:gs pos="0">
                                <a:schemeClr val="tx1"/>
                              </a:gs>
                              <a:gs pos="100000">
                                <a:schemeClr val="tx1"/>
                              </a:gs>
                            </a:gsLst>
                            <a:lin ang="5400000" scaled="1"/>
                          </a:gradFill>
                        </a:rPr>
                        <a:t>19,000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39,000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7868108"/>
                  </a:ext>
                </a:extLst>
              </a:tr>
              <a:tr h="294363">
                <a:tc vMerge="1">
                  <a:txBody>
                    <a:bodyPr/>
                    <a:lstStyle/>
                    <a:p>
                      <a:pPr latinLnBrk="1"/>
                      <a:endParaRPr lang="ko-KR" altLang="en-US" sz="1000" dirty="0">
                        <a:latin typeface="+mn-lt"/>
                      </a:endParaRPr>
                    </a:p>
                  </a:txBody>
                  <a:tcPr marL="70114" marR="70114" marT="35057" marB="35057"/>
                </a:tc>
                <a:tc>
                  <a:txBody>
                    <a:bodyPr/>
                    <a:lstStyle/>
                    <a:p>
                      <a:pPr algn="ctr" latinLnBrk="1"/>
                      <a:r>
                        <a:rPr lang="ko-KR" altLang="en-US" sz="950" b="1" dirty="0">
                          <a:gradFill>
                            <a:gsLst>
                              <a:gs pos="0">
                                <a:schemeClr val="tx1"/>
                              </a:gs>
                              <a:gs pos="100000">
                                <a:schemeClr val="tx1"/>
                              </a:gs>
                            </a:gsLst>
                            <a:lin ang="5400000" scaled="1"/>
                          </a:gradFill>
                        </a:rPr>
                        <a:t>첨단 </a:t>
                      </a:r>
                      <a:r>
                        <a:rPr lang="en-US" altLang="ko-KR" sz="950" b="1" dirty="0">
                          <a:gradFill>
                            <a:gsLst>
                              <a:gs pos="0">
                                <a:schemeClr val="tx1"/>
                              </a:gs>
                              <a:gs pos="100000">
                                <a:schemeClr val="tx1"/>
                              </a:gs>
                            </a:gsLst>
                            <a:lin ang="5400000" scaled="1"/>
                          </a:gradFill>
                        </a:rPr>
                        <a:t>R&amp;D</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r>
                        <a:rPr lang="en-US" altLang="ko-KR" sz="950" dirty="0">
                          <a:gradFill>
                            <a:gsLst>
                              <a:gs pos="0">
                                <a:schemeClr val="tx1"/>
                              </a:gs>
                              <a:gs pos="100000">
                                <a:schemeClr val="tx1"/>
                              </a:gs>
                            </a:gsLst>
                            <a:lin ang="5400000" scaled="1"/>
                          </a:gradFill>
                        </a:rPr>
                        <a:t>5,000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2,000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1,300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1,600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11,000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0432714"/>
                  </a:ext>
                </a:extLst>
              </a:tr>
              <a:tr h="231413">
                <a:tc vMerge="1">
                  <a:txBody>
                    <a:bodyPr/>
                    <a:lstStyle/>
                    <a:p>
                      <a:pPr latinLnBrk="1"/>
                      <a:endParaRPr lang="ko-KR" altLang="en-US" sz="1000" dirty="0">
                        <a:latin typeface="+mn-lt"/>
                      </a:endParaRPr>
                    </a:p>
                  </a:txBody>
                  <a:tcPr marL="70114" marR="70114" marT="35057" marB="35057"/>
                </a:tc>
                <a:tc>
                  <a:txBody>
                    <a:bodyPr/>
                    <a:lstStyle/>
                    <a:p>
                      <a:pPr algn="ctr" latinLnBrk="1"/>
                      <a:r>
                        <a:rPr lang="ko-KR" altLang="en-US" sz="950" b="1" dirty="0">
                          <a:gradFill>
                            <a:gsLst>
                              <a:gs pos="0">
                                <a:schemeClr val="tx1"/>
                              </a:gs>
                              <a:gs pos="100000">
                                <a:schemeClr val="tx1"/>
                              </a:gs>
                            </a:gsLst>
                            <a:lin ang="5400000" scaled="1"/>
                          </a:gradFill>
                        </a:rPr>
                        <a:t>소계</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r>
                        <a:rPr lang="en-US" altLang="ko-KR" sz="950" dirty="0">
                          <a:gradFill>
                            <a:gsLst>
                              <a:gs pos="0">
                                <a:schemeClr val="tx1"/>
                              </a:gs>
                              <a:gs pos="100000">
                                <a:schemeClr val="tx1"/>
                              </a:gs>
                            </a:gsLst>
                            <a:lin ang="5400000" scaled="1"/>
                          </a:gradFill>
                        </a:rPr>
                        <a:t>24,000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7,000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6,300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6,100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6,600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23290"/>
                  </a:ext>
                </a:extLst>
              </a:tr>
              <a:tr h="414018">
                <a:tc>
                  <a:txBody>
                    <a:bodyPr/>
                    <a:lstStyle/>
                    <a:p>
                      <a:pPr algn="ctr" latinLnBrk="1"/>
                      <a:r>
                        <a:rPr lang="en-US" altLang="ko-KR" sz="950" b="1" dirty="0">
                          <a:gradFill>
                            <a:gsLst>
                              <a:gs pos="0">
                                <a:schemeClr val="tx1"/>
                              </a:gs>
                              <a:gs pos="100000">
                                <a:schemeClr val="tx1"/>
                              </a:gs>
                            </a:gsLst>
                            <a:lin ang="5400000" scaled="1"/>
                          </a:gradFill>
                        </a:rPr>
                        <a:t>CHIPS for America Defense Fund</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r>
                        <a:rPr lang="ko-KR" altLang="en-US" sz="950" b="1" dirty="0">
                          <a:gradFill>
                            <a:gsLst>
                              <a:gs pos="0">
                                <a:schemeClr val="tx1"/>
                              </a:gs>
                              <a:gs pos="100000">
                                <a:schemeClr val="tx1"/>
                              </a:gs>
                            </a:gsLst>
                            <a:lin ang="5400000" scaled="1"/>
                          </a:gradFill>
                        </a:rPr>
                        <a:t>군수</a:t>
                      </a:r>
                      <a:r>
                        <a:rPr lang="en-US" altLang="ko-KR" sz="950" b="1" dirty="0">
                          <a:gradFill>
                            <a:gsLst>
                              <a:gs pos="0">
                                <a:schemeClr val="tx1"/>
                              </a:gs>
                              <a:gs pos="100000">
                                <a:schemeClr val="tx1"/>
                              </a:gs>
                            </a:gsLst>
                            <a:lin ang="5400000" scaled="1"/>
                          </a:gradFill>
                        </a:rPr>
                        <a:t>, </a:t>
                      </a:r>
                      <a:r>
                        <a:rPr lang="ko-KR" altLang="en-US" sz="950" b="1" dirty="0">
                          <a:gradFill>
                            <a:gsLst>
                              <a:gs pos="0">
                                <a:schemeClr val="tx1"/>
                              </a:gs>
                              <a:gs pos="100000">
                                <a:schemeClr val="tx1"/>
                              </a:gs>
                            </a:gsLst>
                            <a:lin ang="5400000" scaled="1"/>
                          </a:gradFill>
                        </a:rPr>
                        <a:t>인프라 반도체</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400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400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400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400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400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2,000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1688763"/>
                  </a:ext>
                </a:extLst>
              </a:tr>
              <a:tr h="865396">
                <a:tc>
                  <a:txBody>
                    <a:bodyPr/>
                    <a:lstStyle/>
                    <a:p>
                      <a:pPr algn="ctr" latinLnBrk="1"/>
                      <a:r>
                        <a:rPr lang="en-US" altLang="ko-KR" sz="950" b="1" dirty="0">
                          <a:gradFill>
                            <a:gsLst>
                              <a:gs pos="0">
                                <a:schemeClr val="tx1"/>
                              </a:gs>
                              <a:gs pos="100000">
                                <a:schemeClr val="tx1"/>
                              </a:gs>
                            </a:gsLst>
                            <a:lin ang="5400000" scaled="1"/>
                          </a:gradFill>
                        </a:rPr>
                        <a:t>CHIPS for America International Technology Security &amp; Innovation Fund</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r>
                        <a:rPr lang="ko-KR" altLang="en-US" sz="950" b="1" dirty="0">
                          <a:gradFill>
                            <a:gsLst>
                              <a:gs pos="0">
                                <a:schemeClr val="tx1"/>
                              </a:gs>
                              <a:gs pos="100000">
                                <a:schemeClr val="tx1"/>
                              </a:gs>
                            </a:gsLst>
                            <a:lin ang="5400000" scaled="1"/>
                          </a:gradFill>
                        </a:rPr>
                        <a:t>반도체 및 </a:t>
                      </a:r>
                      <a:endParaRPr lang="en-US" altLang="ko-KR" sz="950" b="1" dirty="0">
                        <a:gradFill>
                          <a:gsLst>
                            <a:gs pos="0">
                              <a:schemeClr val="tx1"/>
                            </a:gs>
                            <a:gs pos="100000">
                              <a:schemeClr val="tx1"/>
                            </a:gs>
                          </a:gsLst>
                          <a:lin ang="5400000" scaled="1"/>
                        </a:gradFill>
                      </a:endParaRPr>
                    </a:p>
                    <a:p>
                      <a:pPr algn="ctr" latinLnBrk="1"/>
                      <a:r>
                        <a:rPr lang="ko-KR" altLang="en-US" sz="950" b="1" dirty="0">
                          <a:gradFill>
                            <a:gsLst>
                              <a:gs pos="0">
                                <a:schemeClr val="tx1"/>
                              </a:gs>
                              <a:gs pos="100000">
                                <a:schemeClr val="tx1"/>
                              </a:gs>
                            </a:gsLst>
                            <a:lin ang="5400000" scaled="1"/>
                          </a:gradFill>
                        </a:rPr>
                        <a:t>통신 공급망</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100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5878133"/>
                  </a:ext>
                </a:extLst>
              </a:tr>
              <a:tr h="548405">
                <a:tc>
                  <a:txBody>
                    <a:bodyPr/>
                    <a:lstStyle/>
                    <a:p>
                      <a:pPr algn="ctr" latinLnBrk="1"/>
                      <a:r>
                        <a:rPr lang="en-US" altLang="ko-KR" sz="950" b="1" dirty="0">
                          <a:gradFill>
                            <a:gsLst>
                              <a:gs pos="0">
                                <a:schemeClr val="tx1"/>
                              </a:gs>
                              <a:gs pos="100000">
                                <a:schemeClr val="tx1"/>
                              </a:gs>
                            </a:gsLst>
                            <a:lin ang="5400000" scaled="1"/>
                          </a:gradFill>
                        </a:rPr>
                        <a:t>CHIPS for America Workforce &amp; Education Fund</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r>
                        <a:rPr lang="ko-KR" altLang="en-US" sz="950" b="1" dirty="0">
                          <a:gradFill>
                            <a:gsLst>
                              <a:gs pos="0">
                                <a:schemeClr val="tx1"/>
                              </a:gs>
                              <a:gs pos="100000">
                                <a:schemeClr val="tx1"/>
                              </a:gs>
                            </a:gsLst>
                            <a:lin ang="5400000" scaled="1"/>
                          </a:gradFill>
                        </a:rPr>
                        <a:t>인력 양성</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latinLnBrk="1"/>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25</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25</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950" dirty="0">
                          <a:gradFill>
                            <a:gsLst>
                              <a:gs pos="0">
                                <a:schemeClr val="tx1"/>
                              </a:gs>
                              <a:gs pos="100000">
                                <a:schemeClr val="tx1"/>
                              </a:gs>
                            </a:gsLst>
                            <a:lin ang="5400000" scaled="1"/>
                          </a:gradFill>
                        </a:rPr>
                        <a:t>200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6065967"/>
                  </a:ext>
                </a:extLst>
              </a:tr>
              <a:tr h="231413">
                <a:tc>
                  <a:txBody>
                    <a:bodyPr/>
                    <a:lstStyle/>
                    <a:p>
                      <a:pPr algn="ctr" latinLnBrk="1"/>
                      <a:r>
                        <a:rPr lang="ko-KR" altLang="en-US" sz="950" b="1" dirty="0">
                          <a:gradFill>
                            <a:gsLst>
                              <a:gs pos="0">
                                <a:schemeClr val="tx1"/>
                              </a:gs>
                              <a:gs pos="100000">
                                <a:schemeClr val="tx1"/>
                              </a:gs>
                            </a:gsLst>
                            <a:lin ang="5400000" scaled="1"/>
                          </a:gradFill>
                        </a:rPr>
                        <a:t>총계</a:t>
                      </a:r>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3175"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endParaRPr lang="ko-KR" altLang="en-US" sz="950" b="1"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24,000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7,525</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6,825</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6,650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7,150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550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tc>
                  <a:txBody>
                    <a:bodyPr/>
                    <a:lstStyle/>
                    <a:p>
                      <a:pPr algn="ctr" latinLnBrk="1"/>
                      <a:r>
                        <a:rPr lang="en-US" altLang="ko-KR" sz="950" dirty="0">
                          <a:gradFill>
                            <a:gsLst>
                              <a:gs pos="0">
                                <a:schemeClr val="tx1"/>
                              </a:gs>
                              <a:gs pos="100000">
                                <a:schemeClr val="tx1"/>
                              </a:gs>
                            </a:gsLst>
                            <a:lin ang="5400000" scaled="1"/>
                          </a:gradFill>
                        </a:rPr>
                        <a:t>52,700</a:t>
                      </a:r>
                      <a:endParaRPr lang="ko-KR" altLang="en-US" sz="950" dirty="0">
                        <a:gradFill>
                          <a:gsLst>
                            <a:gs pos="0">
                              <a:schemeClr val="tx1"/>
                            </a:gs>
                            <a:gs pos="100000">
                              <a:schemeClr val="tx1"/>
                            </a:gs>
                          </a:gsLst>
                          <a:lin ang="5400000" scaled="1"/>
                        </a:gradFill>
                        <a:latin typeface="+mn-lt"/>
                      </a:endParaRPr>
                    </a:p>
                  </a:txBody>
                  <a:tcPr marL="70114" marR="70114" marT="35057" marB="35057" anchor="ctr">
                    <a:lnL w="6350"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E7F1F9"/>
                    </a:solidFill>
                  </a:tcPr>
                </a:tc>
                <a:extLst>
                  <a:ext uri="{0D108BD9-81ED-4DB2-BD59-A6C34878D82A}">
                    <a16:rowId xmlns:a16="http://schemas.microsoft.com/office/drawing/2014/main" val="3677394509"/>
                  </a:ext>
                </a:extLst>
              </a:tr>
            </a:tbl>
          </a:graphicData>
        </a:graphic>
      </p:graphicFrame>
      <p:grpSp>
        <p:nvGrpSpPr>
          <p:cNvPr id="14" name="그룹 13">
            <a:extLst>
              <a:ext uri="{FF2B5EF4-FFF2-40B4-BE49-F238E27FC236}">
                <a16:creationId xmlns:a16="http://schemas.microsoft.com/office/drawing/2014/main" id="{DA5C072E-F1A9-DFD2-D3E4-DF8195EC4D21}"/>
              </a:ext>
            </a:extLst>
          </p:cNvPr>
          <p:cNvGrpSpPr/>
          <p:nvPr/>
        </p:nvGrpSpPr>
        <p:grpSpPr>
          <a:xfrm>
            <a:off x="3645792" y="2160336"/>
            <a:ext cx="5777628" cy="293219"/>
            <a:chOff x="704850" y="2013298"/>
            <a:chExt cx="4140200" cy="276837"/>
          </a:xfrm>
        </p:grpSpPr>
        <p:sp>
          <p:nvSpPr>
            <p:cNvPr id="15" name="TextBox 14">
              <a:extLst>
                <a:ext uri="{FF2B5EF4-FFF2-40B4-BE49-F238E27FC236}">
                  <a16:creationId xmlns:a16="http://schemas.microsoft.com/office/drawing/2014/main" id="{23F84302-3431-143B-AC52-369786EFCE4E}"/>
                </a:ext>
              </a:extLst>
            </p:cNvPr>
            <p:cNvSpPr txBox="1"/>
            <p:nvPr/>
          </p:nvSpPr>
          <p:spPr>
            <a:xfrm>
              <a:off x="704850" y="2046854"/>
              <a:ext cx="2331858" cy="1888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미국 반도체 지원법 연방 보조금 부문별 투입 계획</a:t>
              </a:r>
            </a:p>
          </p:txBody>
        </p:sp>
        <p:cxnSp>
          <p:nvCxnSpPr>
            <p:cNvPr id="16" name="직선 연결선 15">
              <a:extLst>
                <a:ext uri="{FF2B5EF4-FFF2-40B4-BE49-F238E27FC236}">
                  <a16:creationId xmlns:a16="http://schemas.microsoft.com/office/drawing/2014/main" id="{BC8979A0-0A01-C26D-DE4C-DE037763ED1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8BB4DE4-090C-4789-A3ED-0BCF74AFCE2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2F6BC4AC-07BB-7C72-473B-802B93461C49}"/>
              </a:ext>
            </a:extLst>
          </p:cNvPr>
          <p:cNvSpPr txBox="1"/>
          <p:nvPr/>
        </p:nvSpPr>
        <p:spPr>
          <a:xfrm>
            <a:off x="3633408" y="6089542"/>
            <a:ext cx="339368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산업연구원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9" name="TextBox 18">
            <a:extLst>
              <a:ext uri="{FF2B5EF4-FFF2-40B4-BE49-F238E27FC236}">
                <a16:creationId xmlns:a16="http://schemas.microsoft.com/office/drawing/2014/main" id="{616DAB42-8D4C-ABBB-FEEB-461A84243359}"/>
              </a:ext>
            </a:extLst>
          </p:cNvPr>
          <p:cNvSpPr txBox="1"/>
          <p:nvPr/>
        </p:nvSpPr>
        <p:spPr>
          <a:xfrm>
            <a:off x="521089" y="6089542"/>
            <a:ext cx="279301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20" name="그룹 19">
            <a:extLst>
              <a:ext uri="{FF2B5EF4-FFF2-40B4-BE49-F238E27FC236}">
                <a16:creationId xmlns:a16="http://schemas.microsoft.com/office/drawing/2014/main" id="{9093B4BE-2ACC-3445-152E-A7BB7E9D1863}"/>
              </a:ext>
            </a:extLst>
          </p:cNvPr>
          <p:cNvGrpSpPr/>
          <p:nvPr/>
        </p:nvGrpSpPr>
        <p:grpSpPr>
          <a:xfrm>
            <a:off x="516695" y="2160336"/>
            <a:ext cx="2864068" cy="293219"/>
            <a:chOff x="704850" y="2013298"/>
            <a:chExt cx="4140200" cy="276837"/>
          </a:xfrm>
        </p:grpSpPr>
        <p:sp>
          <p:nvSpPr>
            <p:cNvPr id="21" name="TextBox 20">
              <a:extLst>
                <a:ext uri="{FF2B5EF4-FFF2-40B4-BE49-F238E27FC236}">
                  <a16:creationId xmlns:a16="http://schemas.microsoft.com/office/drawing/2014/main" id="{66DABDA0-95D1-B181-A9BB-DB100757071C}"/>
                </a:ext>
              </a:extLst>
            </p:cNvPr>
            <p:cNvSpPr txBox="1"/>
            <p:nvPr/>
          </p:nvSpPr>
          <p:spPr>
            <a:xfrm>
              <a:off x="704850" y="2046854"/>
              <a:ext cx="3591733" cy="1888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미국 반도체 지원법</a:t>
              </a:r>
              <a:r>
                <a:rPr kumimoji="0" lang="en-US" altLang="ko-KR"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(CHIPS Act)</a:t>
              </a: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개요</a:t>
              </a:r>
            </a:p>
          </p:txBody>
        </p:sp>
        <p:cxnSp>
          <p:nvCxnSpPr>
            <p:cNvPr id="22" name="직선 연결선 21">
              <a:extLst>
                <a:ext uri="{FF2B5EF4-FFF2-40B4-BE49-F238E27FC236}">
                  <a16:creationId xmlns:a16="http://schemas.microsoft.com/office/drawing/2014/main" id="{BE326037-DD23-8DF6-0C34-F9A7FA67789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D241FAA7-CD74-B62E-DC7D-58550F54048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070D0596-B25E-C214-AE75-9014316F6A47}"/>
              </a:ext>
            </a:extLst>
          </p:cNvPr>
          <p:cNvSpPr txBox="1"/>
          <p:nvPr/>
        </p:nvSpPr>
        <p:spPr>
          <a:xfrm>
            <a:off x="8725098" y="2541652"/>
            <a:ext cx="680322"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백만 달러</a:t>
            </a:r>
            <a:r>
              <a:rPr kumimoji="0" lang="en-US" altLang="ko-KR" sz="900" b="0" i="0" u="none" strike="noStrike" kern="1200" cap="none" spc="0" normalizeH="0" baseline="0" noProof="0" dirty="0">
                <a:ln>
                  <a:solidFill>
                    <a:srgbClr val="1E49E2">
                      <a:alpha val="0"/>
                    </a:srgbClr>
                  </a:solidFill>
                </a:ln>
                <a:solidFill>
                  <a:srgbClr val="333333"/>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5" name="사각형: 모서리가 접힌 도형 24">
            <a:extLst>
              <a:ext uri="{FF2B5EF4-FFF2-40B4-BE49-F238E27FC236}">
                <a16:creationId xmlns:a16="http://schemas.microsoft.com/office/drawing/2014/main" id="{EAFB2308-1DEF-7774-D5C2-0F8997961FA2}"/>
              </a:ext>
            </a:extLst>
          </p:cNvPr>
          <p:cNvSpPr/>
          <p:nvPr/>
        </p:nvSpPr>
        <p:spPr>
          <a:xfrm>
            <a:off x="495771" y="2578709"/>
            <a:ext cx="2884991" cy="3298216"/>
          </a:xfrm>
          <a:prstGeom prst="foldedCorner">
            <a:avLst>
              <a:gd name="adj" fmla="val 132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직사각형 25">
            <a:extLst>
              <a:ext uri="{FF2B5EF4-FFF2-40B4-BE49-F238E27FC236}">
                <a16:creationId xmlns:a16="http://schemas.microsoft.com/office/drawing/2014/main" id="{EC081C81-3722-B6E9-BB99-7D17AF29EB7E}"/>
              </a:ext>
            </a:extLst>
          </p:cNvPr>
          <p:cNvSpPr/>
          <p:nvPr/>
        </p:nvSpPr>
        <p:spPr>
          <a:xfrm>
            <a:off x="552770" y="2705720"/>
            <a:ext cx="2761331" cy="2885455"/>
          </a:xfrm>
          <a:prstGeom prst="rect">
            <a:avLst/>
          </a:prstGeom>
        </p:spPr>
        <p:txBody>
          <a:bodyPr wrap="square" lIns="72000" rIns="7200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ko-KR" altLang="en-US" sz="12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rPr>
              <a:t>미국 내 반도체 생산 역량 강화 및 중국 관련 제재 등의 목적으로 </a:t>
            </a:r>
            <a:r>
              <a:rPr kumimoji="0" lang="en-US" altLang="ko-KR" sz="12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rPr>
              <a:t>2022</a:t>
            </a:r>
            <a:r>
              <a:rPr kumimoji="0" lang="ko-KR" altLang="en-US" sz="12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rPr>
              <a:t>년 </a:t>
            </a:r>
            <a:r>
              <a:rPr kumimoji="0" lang="en-US" altLang="ko-KR" sz="12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rPr>
              <a:t>8</a:t>
            </a:r>
            <a:r>
              <a:rPr kumimoji="0" lang="ko-KR" altLang="en-US" sz="12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rPr>
              <a:t>월 발효</a:t>
            </a:r>
            <a:endParaRPr kumimoji="0" lang="en-US" altLang="ko-KR" sz="11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endParaRPr>
          </a:p>
          <a:p>
            <a:pPr marL="108000" marR="0" lvl="0" indent="-108000" algn="l" defTabSz="914400" rtl="0" eaLnBrk="1" fontAlgn="auto" latinLnBrk="0" hangingPunct="1">
              <a:lnSpc>
                <a:spcPct val="110000"/>
              </a:lnSpc>
              <a:spcBef>
                <a:spcPts val="600"/>
              </a:spcBef>
              <a:spcAft>
                <a:spcPts val="3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반도체 산업에 대한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527</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억 달러 규모의 보조금 지급 및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25%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투자세액 공제 등을 통해 글로벌 반도체 및 반도체 소부장 기업이 미국 내 생산라인을 건설하는 것을 장려</a:t>
            </a:r>
          </a:p>
          <a:p>
            <a:pPr marL="108000" marR="0" lvl="0" indent="-108000" algn="l" defTabSz="914400" rtl="0" eaLnBrk="1" fontAlgn="auto" latinLnBrk="0" hangingPunct="1">
              <a:lnSpc>
                <a:spcPct val="110000"/>
              </a:lnSpc>
              <a:spcBef>
                <a:spcPts val="600"/>
              </a:spcBef>
              <a:spcAft>
                <a:spcPts val="3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보조금 수혜 기업은 중국 및 기타 우려대상국</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북한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러시아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이란 등</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에 향후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10</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년간 반도체 제조 역량 확대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증설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장비 도입 등</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및 신설 투자 금지</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a:ea typeface="KoPub돋움체 Medium"/>
              <a:cs typeface="+mn-cs"/>
            </a:endParaRPr>
          </a:p>
          <a:p>
            <a:pPr marL="216000" marR="0" lvl="0" indent="-108000" algn="l" defTabSz="914400" rtl="0" eaLnBrk="1" fontAlgn="auto" latinLnBrk="0" hangingPunct="1">
              <a:lnSpc>
                <a:spcPct val="110000"/>
              </a:lnSpc>
              <a:spcBef>
                <a:spcPts val="600"/>
              </a:spcBef>
              <a:spcAft>
                <a:spcPts val="300"/>
              </a:spcAft>
              <a:buClrTx/>
              <a:buSzTx/>
              <a:buFont typeface="KoPub돋움체 Medium" panose="02020603020101020101" pitchFamily="18" charset="-127"/>
              <a:buChar char="-"/>
              <a:tabLst/>
              <a:defRPr/>
            </a:pP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수혜기업은 중국 등 우려대상국에 있는 생산설비의 생산능력을 </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10</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년간 </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5% </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이내로 확장</a:t>
            </a:r>
            <a:endPar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endParaRPr>
          </a:p>
          <a:p>
            <a:pPr marL="216000" marR="0" lvl="0" indent="-108000" algn="l" defTabSz="914400" rtl="0" eaLnBrk="1" fontAlgn="auto" latinLnBrk="0" hangingPunct="1">
              <a:lnSpc>
                <a:spcPct val="110000"/>
              </a:lnSpc>
              <a:spcBef>
                <a:spcPts val="600"/>
              </a:spcBef>
              <a:spcAft>
                <a:spcPts val="300"/>
              </a:spcAft>
              <a:buClrTx/>
              <a:buSzTx/>
              <a:buFont typeface="KoPub돋움체 Medium" panose="02020603020101020101" pitchFamily="18" charset="-127"/>
              <a:buChar char="-"/>
              <a:tabLst/>
              <a:defRPr/>
            </a:pP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우려대상국 내 기업</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 </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미국 제재 대상 기관 등과의 국가안보상 민감한 기술</a:t>
            </a:r>
            <a:r>
              <a:rPr kumimoji="0" lang="en-US" altLang="ko-KR"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a:t>
            </a:r>
            <a:r>
              <a:rPr kumimoji="0" lang="ko-KR" altLang="en-US" sz="9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a:ea typeface="KoPub돋움체 Medium"/>
                <a:cs typeface="+mn-cs"/>
              </a:rPr>
              <a:t>품목 관련 공동 연구 및 기술 라이센싱 제한</a:t>
            </a:r>
          </a:p>
        </p:txBody>
      </p:sp>
    </p:spTree>
    <p:extLst>
      <p:ext uri="{BB962C8B-B14F-4D97-AF65-F5344CB8AC3E}">
        <p14:creationId xmlns:p14="http://schemas.microsoft.com/office/powerpoint/2010/main" val="304967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E2F077-FF32-32AA-C463-7698CA9BA952}"/>
              </a:ext>
            </a:extLst>
          </p:cNvPr>
          <p:cNvSpPr>
            <a:spLocks noGrp="1"/>
          </p:cNvSpPr>
          <p:nvPr>
            <p:ph type="body" sz="quarter" idx="13"/>
          </p:nvPr>
        </p:nvSpPr>
        <p:spPr/>
        <p:txBody>
          <a:bodyPr/>
          <a:lstStyle/>
          <a:p>
            <a:r>
              <a:rPr lang="ko-KR" altLang="en-US" dirty="0"/>
              <a:t>미국은 </a:t>
            </a:r>
            <a:r>
              <a:rPr lang="en-US" altLang="ko-KR" dirty="0"/>
              <a:t>2022</a:t>
            </a:r>
            <a:r>
              <a:rPr lang="ko-KR" altLang="en-US" dirty="0"/>
              <a:t>년 중국의 </a:t>
            </a:r>
            <a:r>
              <a:rPr lang="en-US" altLang="ko-KR" dirty="0"/>
              <a:t>AI </a:t>
            </a:r>
            <a:r>
              <a:rPr lang="ko-KR" altLang="en-US" dirty="0"/>
              <a:t>반도체 군사적 활용 억제 등을 근거로 엔비디아</a:t>
            </a:r>
            <a:r>
              <a:rPr lang="en-US" altLang="ko-KR" dirty="0"/>
              <a:t>, AMD </a:t>
            </a:r>
            <a:r>
              <a:rPr lang="ko-KR" altLang="en-US" dirty="0"/>
              <a:t>등 기업의 대중국 반도체 수출을 제한</a:t>
            </a:r>
            <a:r>
              <a:rPr lang="en-US" altLang="ko-KR" dirty="0"/>
              <a:t>. </a:t>
            </a:r>
            <a:r>
              <a:rPr lang="ko-KR" altLang="en-US" dirty="0"/>
              <a:t>이와 더불어 </a:t>
            </a:r>
            <a:r>
              <a:rPr lang="en-US" altLang="ko-KR" dirty="0"/>
              <a:t>2023</a:t>
            </a:r>
            <a:r>
              <a:rPr lang="ko-KR" altLang="en-US" dirty="0"/>
              <a:t>년 중국 화웨이의 </a:t>
            </a:r>
            <a:r>
              <a:rPr lang="en-US" altLang="ko-KR" dirty="0"/>
              <a:t>7</a:t>
            </a:r>
            <a:r>
              <a:rPr lang="ko-KR" altLang="en-US" dirty="0"/>
              <a:t>나노 초미세 공정 반도체 자체 개발 직후 </a:t>
            </a:r>
            <a:r>
              <a:rPr lang="en-US" altLang="ko-KR" dirty="0"/>
              <a:t>10</a:t>
            </a:r>
            <a:r>
              <a:rPr lang="ko-KR" altLang="en-US" dirty="0"/>
              <a:t>월 더욱 강도 높고 직접적인 대중국 반도체 규제를 발표하며</a:t>
            </a:r>
            <a:r>
              <a:rPr lang="en-US" altLang="ko-KR" dirty="0"/>
              <a:t>, </a:t>
            </a:r>
            <a:r>
              <a:rPr lang="ko-KR" altLang="en-US" dirty="0"/>
              <a:t>글로벌 반도체 자국 우선주의 분위기가 더욱 점증되고 있는 상황</a:t>
            </a:r>
          </a:p>
        </p:txBody>
      </p:sp>
      <p:pic>
        <p:nvPicPr>
          <p:cNvPr id="5" name="Picture 2">
            <a:extLst>
              <a:ext uri="{FF2B5EF4-FFF2-40B4-BE49-F238E27FC236}">
                <a16:creationId xmlns:a16="http://schemas.microsoft.com/office/drawing/2014/main" id="{12D0D9AA-0032-7941-3FCB-3261D1320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310" y="3207738"/>
            <a:ext cx="2857826" cy="1102764"/>
          </a:xfrm>
          <a:prstGeom prst="rect">
            <a:avLst/>
          </a:prstGeom>
          <a:noFill/>
          <a:extLst>
            <a:ext uri="{909E8E84-426E-40DD-AFC4-6F175D3DCCD1}">
              <a14:hiddenFill xmlns:a14="http://schemas.microsoft.com/office/drawing/2010/main">
                <a:solidFill>
                  <a:srgbClr val="FFFFFF"/>
                </a:solidFill>
              </a14:hiddenFill>
            </a:ext>
          </a:extLst>
        </p:spPr>
      </p:pic>
      <p:sp>
        <p:nvSpPr>
          <p:cNvPr id="6" name="사각형: 둥근 모서리 5">
            <a:extLst>
              <a:ext uri="{FF2B5EF4-FFF2-40B4-BE49-F238E27FC236}">
                <a16:creationId xmlns:a16="http://schemas.microsoft.com/office/drawing/2014/main" id="{52666B15-BE6B-37D6-CF9F-A80AC2511309}"/>
              </a:ext>
            </a:extLst>
          </p:cNvPr>
          <p:cNvSpPr/>
          <p:nvPr/>
        </p:nvSpPr>
        <p:spPr>
          <a:xfrm>
            <a:off x="1131178" y="2584208"/>
            <a:ext cx="3642435" cy="3275432"/>
          </a:xfrm>
          <a:prstGeom prst="roundRect">
            <a:avLst>
              <a:gd name="adj" fmla="val 0"/>
            </a:avLst>
          </a:prstGeom>
          <a:solidFill>
            <a:srgbClr val="7597C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ko-KR" altLang="en-US" sz="1800" b="0" i="0" u="none" strike="noStrike" kern="1200" cap="none" spc="0" normalizeH="0" baseline="0" noProof="0" dirty="0">
              <a:ln>
                <a:noFill/>
              </a:ln>
              <a:solidFill>
                <a:srgbClr val="D9EFF9"/>
              </a:solidFill>
              <a:effectLst/>
              <a:uLnTx/>
              <a:uFillTx/>
              <a:latin typeface="Univers for KPMG"/>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id="{9DDA17A5-DD57-6785-01BA-1D8C13DCE730}"/>
              </a:ext>
            </a:extLst>
          </p:cNvPr>
          <p:cNvGrpSpPr/>
          <p:nvPr/>
        </p:nvGrpSpPr>
        <p:grpSpPr>
          <a:xfrm>
            <a:off x="1268829" y="2748534"/>
            <a:ext cx="3138003" cy="3023616"/>
            <a:chOff x="4385159" y="2017443"/>
            <a:chExt cx="5376062" cy="3273760"/>
          </a:xfrm>
        </p:grpSpPr>
        <p:sp>
          <p:nvSpPr>
            <p:cNvPr id="8" name="Freeform 17">
              <a:extLst>
                <a:ext uri="{FF2B5EF4-FFF2-40B4-BE49-F238E27FC236}">
                  <a16:creationId xmlns:a16="http://schemas.microsoft.com/office/drawing/2014/main" id="{289427F8-2723-B040-AF4D-360F04E3AAA3}"/>
                </a:ext>
              </a:extLst>
            </p:cNvPr>
            <p:cNvSpPr>
              <a:spLocks/>
            </p:cNvSpPr>
            <p:nvPr/>
          </p:nvSpPr>
          <p:spPr bwMode="gray">
            <a:xfrm rot="21419084">
              <a:off x="4560083" y="2017443"/>
              <a:ext cx="2609873" cy="1394470"/>
            </a:xfrm>
            <a:custGeom>
              <a:avLst/>
              <a:gdLst>
                <a:gd name="connsiteX0" fmla="*/ 20 w 10000"/>
                <a:gd name="connsiteY0" fmla="*/ 419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935 w 10000"/>
                <a:gd name="connsiteY0" fmla="*/ 4445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25" fmla="*/ 0 w 10000"/>
                <a:gd name="connsiteY25" fmla="*/ 9839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935 w 10000"/>
                <a:gd name="connsiteY24" fmla="*/ 2 h 10000"/>
                <a:gd name="connsiteX25" fmla="*/ 0 w 10000"/>
                <a:gd name="connsiteY25" fmla="*/ 9839 h 10000"/>
                <a:gd name="connsiteX0" fmla="*/ 10 w 10010"/>
                <a:gd name="connsiteY0" fmla="*/ 983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0 w 10010"/>
                <a:gd name="connsiteY25" fmla="*/ 9839 h 10000"/>
                <a:gd name="connsiteX0" fmla="*/ 164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64 w 10010"/>
                <a:gd name="connsiteY25" fmla="*/ 9999 h 10000"/>
                <a:gd name="connsiteX0" fmla="*/ 7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7 w 10010"/>
                <a:gd name="connsiteY25" fmla="*/ 99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0" h="10000">
                  <a:moveTo>
                    <a:pt x="7" y="9999"/>
                  </a:moveTo>
                  <a:lnTo>
                    <a:pt x="537" y="9645"/>
                  </a:lnTo>
                  <a:lnTo>
                    <a:pt x="1129" y="10000"/>
                  </a:lnTo>
                  <a:lnTo>
                    <a:pt x="1480" y="9452"/>
                  </a:lnTo>
                  <a:lnTo>
                    <a:pt x="2295" y="9742"/>
                  </a:lnTo>
                  <a:lnTo>
                    <a:pt x="3306" y="9331"/>
                  </a:lnTo>
                  <a:lnTo>
                    <a:pt x="3658" y="9371"/>
                  </a:lnTo>
                  <a:lnTo>
                    <a:pt x="4297" y="8856"/>
                  </a:lnTo>
                  <a:lnTo>
                    <a:pt x="4780" y="9057"/>
                  </a:lnTo>
                  <a:lnTo>
                    <a:pt x="5344" y="8654"/>
                  </a:lnTo>
                  <a:lnTo>
                    <a:pt x="5931" y="9138"/>
                  </a:lnTo>
                  <a:lnTo>
                    <a:pt x="6414" y="8775"/>
                  </a:lnTo>
                  <a:lnTo>
                    <a:pt x="6654" y="9098"/>
                  </a:lnTo>
                  <a:lnTo>
                    <a:pt x="7269" y="8775"/>
                  </a:lnTo>
                  <a:lnTo>
                    <a:pt x="7617" y="8775"/>
                  </a:lnTo>
                  <a:cubicBezTo>
                    <a:pt x="7672" y="8869"/>
                    <a:pt x="7726" y="8963"/>
                    <a:pt x="7781" y="9057"/>
                  </a:cubicBezTo>
                  <a:lnTo>
                    <a:pt x="8072" y="8856"/>
                  </a:lnTo>
                  <a:lnTo>
                    <a:pt x="8324" y="9073"/>
                  </a:lnTo>
                  <a:lnTo>
                    <a:pt x="8803" y="8832"/>
                  </a:lnTo>
                  <a:lnTo>
                    <a:pt x="9103" y="8896"/>
                  </a:lnTo>
                  <a:lnTo>
                    <a:pt x="9495" y="7929"/>
                  </a:lnTo>
                  <a:lnTo>
                    <a:pt x="9762" y="7969"/>
                  </a:lnTo>
                  <a:cubicBezTo>
                    <a:pt x="9845" y="7784"/>
                    <a:pt x="9927" y="7598"/>
                    <a:pt x="10010" y="7413"/>
                  </a:cubicBezTo>
                  <a:cubicBezTo>
                    <a:pt x="10007" y="4942"/>
                    <a:pt x="10005" y="2471"/>
                    <a:pt x="10002" y="0"/>
                  </a:cubicBezTo>
                  <a:lnTo>
                    <a:pt x="7" y="2"/>
                  </a:lnTo>
                  <a:cubicBezTo>
                    <a:pt x="0" y="3282"/>
                    <a:pt x="14" y="6719"/>
                    <a:pt x="7" y="9999"/>
                  </a:cubicBezTo>
                  <a:close/>
                </a:path>
              </a:pathLst>
            </a:custGeom>
            <a:solidFill>
              <a:schemeClr val="bg1"/>
            </a:solidFill>
            <a:ln w="6350" cap="rnd" cmpd="sng">
              <a:solidFill>
                <a:schemeClr val="bg1">
                  <a:lumMod val="75000"/>
                </a:schemeClr>
              </a:solidFill>
              <a:round/>
              <a:headEnd/>
              <a:tailEnd/>
            </a:ln>
            <a:effectLst>
              <a:outerShdw blurRad="50800" dist="38100" algn="l" rotWithShape="0">
                <a:prstClr val="black">
                  <a:alpha val="40000"/>
                </a:prstClr>
              </a:outerShdw>
            </a:effectLst>
          </p:spPr>
          <p:txBody>
            <a:bodyPr>
              <a:noAutofit/>
            </a:bodyPr>
            <a:lstStyle/>
            <a:p>
              <a:endParaRPr lang="en-US" sz="1200" dirty="0">
                <a:latin typeface="Arial" pitchFamily="34" charset="0"/>
                <a:cs typeface="Arial" pitchFamily="34" charset="0"/>
              </a:endParaRPr>
            </a:p>
          </p:txBody>
        </p:sp>
        <p:sp>
          <p:nvSpPr>
            <p:cNvPr id="9" name="Freeform 17">
              <a:extLst>
                <a:ext uri="{FF2B5EF4-FFF2-40B4-BE49-F238E27FC236}">
                  <a16:creationId xmlns:a16="http://schemas.microsoft.com/office/drawing/2014/main" id="{AC8D2B89-7A02-581D-5DC6-9605FDB6472E}"/>
                </a:ext>
              </a:extLst>
            </p:cNvPr>
            <p:cNvSpPr>
              <a:spLocks/>
            </p:cNvSpPr>
            <p:nvPr/>
          </p:nvSpPr>
          <p:spPr bwMode="gray">
            <a:xfrm rot="381004">
              <a:off x="6998434" y="2584525"/>
              <a:ext cx="2609873" cy="1246827"/>
            </a:xfrm>
            <a:custGeom>
              <a:avLst/>
              <a:gdLst>
                <a:gd name="connsiteX0" fmla="*/ 20 w 10000"/>
                <a:gd name="connsiteY0" fmla="*/ 419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935 w 10000"/>
                <a:gd name="connsiteY0" fmla="*/ 4445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25" fmla="*/ 0 w 10000"/>
                <a:gd name="connsiteY25" fmla="*/ 9839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935 w 10000"/>
                <a:gd name="connsiteY24" fmla="*/ 2 h 10000"/>
                <a:gd name="connsiteX25" fmla="*/ 0 w 10000"/>
                <a:gd name="connsiteY25" fmla="*/ 9839 h 10000"/>
                <a:gd name="connsiteX0" fmla="*/ 10 w 10010"/>
                <a:gd name="connsiteY0" fmla="*/ 983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0 w 10010"/>
                <a:gd name="connsiteY25" fmla="*/ 9839 h 10000"/>
                <a:gd name="connsiteX0" fmla="*/ 164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64 w 10010"/>
                <a:gd name="connsiteY25" fmla="*/ 9999 h 10000"/>
                <a:gd name="connsiteX0" fmla="*/ 7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7 w 10010"/>
                <a:gd name="connsiteY25" fmla="*/ 99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0" h="10000">
                  <a:moveTo>
                    <a:pt x="7" y="9999"/>
                  </a:moveTo>
                  <a:lnTo>
                    <a:pt x="537" y="9645"/>
                  </a:lnTo>
                  <a:lnTo>
                    <a:pt x="1129" y="10000"/>
                  </a:lnTo>
                  <a:lnTo>
                    <a:pt x="1480" y="9452"/>
                  </a:lnTo>
                  <a:lnTo>
                    <a:pt x="2295" y="9742"/>
                  </a:lnTo>
                  <a:lnTo>
                    <a:pt x="3306" y="9331"/>
                  </a:lnTo>
                  <a:lnTo>
                    <a:pt x="3658" y="9371"/>
                  </a:lnTo>
                  <a:lnTo>
                    <a:pt x="4297" y="8856"/>
                  </a:lnTo>
                  <a:lnTo>
                    <a:pt x="4780" y="9057"/>
                  </a:lnTo>
                  <a:lnTo>
                    <a:pt x="5344" y="8654"/>
                  </a:lnTo>
                  <a:lnTo>
                    <a:pt x="5931" y="9138"/>
                  </a:lnTo>
                  <a:lnTo>
                    <a:pt x="6414" y="8775"/>
                  </a:lnTo>
                  <a:lnTo>
                    <a:pt x="6654" y="9098"/>
                  </a:lnTo>
                  <a:lnTo>
                    <a:pt x="7269" y="8775"/>
                  </a:lnTo>
                  <a:lnTo>
                    <a:pt x="7617" y="8775"/>
                  </a:lnTo>
                  <a:cubicBezTo>
                    <a:pt x="7672" y="8869"/>
                    <a:pt x="7726" y="8963"/>
                    <a:pt x="7781" y="9057"/>
                  </a:cubicBezTo>
                  <a:lnTo>
                    <a:pt x="8072" y="8856"/>
                  </a:lnTo>
                  <a:lnTo>
                    <a:pt x="8324" y="9073"/>
                  </a:lnTo>
                  <a:lnTo>
                    <a:pt x="8803" y="8832"/>
                  </a:lnTo>
                  <a:lnTo>
                    <a:pt x="9103" y="8896"/>
                  </a:lnTo>
                  <a:lnTo>
                    <a:pt x="9495" y="7929"/>
                  </a:lnTo>
                  <a:lnTo>
                    <a:pt x="9762" y="7969"/>
                  </a:lnTo>
                  <a:cubicBezTo>
                    <a:pt x="9845" y="7784"/>
                    <a:pt x="9927" y="7598"/>
                    <a:pt x="10010" y="7413"/>
                  </a:cubicBezTo>
                  <a:cubicBezTo>
                    <a:pt x="10007" y="4942"/>
                    <a:pt x="10005" y="2471"/>
                    <a:pt x="10002" y="0"/>
                  </a:cubicBezTo>
                  <a:lnTo>
                    <a:pt x="7" y="2"/>
                  </a:lnTo>
                  <a:cubicBezTo>
                    <a:pt x="0" y="3282"/>
                    <a:pt x="14" y="6719"/>
                    <a:pt x="7" y="9999"/>
                  </a:cubicBezTo>
                  <a:close/>
                </a:path>
              </a:pathLst>
            </a:custGeom>
            <a:solidFill>
              <a:schemeClr val="bg1"/>
            </a:solidFill>
            <a:ln w="6350" cap="rnd" cmpd="sng">
              <a:solidFill>
                <a:schemeClr val="bg1">
                  <a:lumMod val="75000"/>
                </a:schemeClr>
              </a:solidFill>
              <a:round/>
              <a:headEnd/>
              <a:tailEnd/>
            </a:ln>
            <a:effectLst>
              <a:outerShdw blurRad="50800" dist="38100" algn="l" rotWithShape="0">
                <a:prstClr val="black">
                  <a:alpha val="40000"/>
                </a:prstClr>
              </a:outerShdw>
            </a:effectLst>
          </p:spPr>
          <p:txBody>
            <a:bodyPr>
              <a:noAutofit/>
            </a:bodyPr>
            <a:lstStyle/>
            <a:p>
              <a:r>
                <a:rPr lang="ko-KR" altLang="en-US" sz="1200" b="1" dirty="0">
                  <a:solidFill>
                    <a:srgbClr val="222222"/>
                  </a:solidFill>
                  <a:latin typeface="ChosunGothic"/>
                </a:rPr>
                <a:t>中 숨통죄는 美</a:t>
              </a:r>
              <a:r>
                <a:rPr lang="en-US" altLang="ko-KR" sz="1200" b="1" dirty="0">
                  <a:solidFill>
                    <a:srgbClr val="222222"/>
                  </a:solidFill>
                  <a:latin typeface="ChosunGothic"/>
                </a:rPr>
                <a:t>…"</a:t>
              </a:r>
              <a:r>
                <a:rPr lang="ko-KR" altLang="en-US" sz="1200" b="1" dirty="0">
                  <a:solidFill>
                    <a:srgbClr val="222222"/>
                  </a:solidFill>
                  <a:latin typeface="ChosunGothic"/>
                </a:rPr>
                <a:t>화웨이 수출 전면금지</a:t>
              </a:r>
              <a:r>
                <a:rPr lang="en-US" altLang="ko-KR" sz="1200" b="1" dirty="0">
                  <a:solidFill>
                    <a:srgbClr val="222222"/>
                  </a:solidFill>
                  <a:latin typeface="ChosunGothic"/>
                </a:rPr>
                <a:t>"</a:t>
              </a:r>
            </a:p>
            <a:p>
              <a:endParaRPr lang="en-US" sz="1200" dirty="0">
                <a:latin typeface="Arial" pitchFamily="34" charset="0"/>
                <a:cs typeface="Arial" pitchFamily="34" charset="0"/>
              </a:endParaRPr>
            </a:p>
            <a:p>
              <a:pPr algn="r"/>
              <a:r>
                <a:rPr lang="ko-KR" altLang="en-US" sz="900" dirty="0">
                  <a:solidFill>
                    <a:srgbClr val="000000">
                      <a:lumMod val="75000"/>
                      <a:lumOff val="25000"/>
                    </a:srgbClr>
                  </a:solidFill>
                  <a:latin typeface="KoPub돋움체 Medium" panose="02020603020101020101" pitchFamily="18" charset="-127"/>
                  <a:ea typeface="KoPub돋움체 Medium" panose="02020603020101020101" pitchFamily="18" charset="-127"/>
                </a:rPr>
                <a:t>아시아경제</a:t>
              </a:r>
              <a:r>
                <a:rPr lang="en-US" altLang="ko-KR" sz="900" dirty="0">
                  <a:solidFill>
                    <a:srgbClr val="000000">
                      <a:lumMod val="75000"/>
                      <a:lumOff val="25000"/>
                    </a:srgbClr>
                  </a:solidFill>
                  <a:latin typeface="KoPub돋움체 Medium" panose="02020603020101020101" pitchFamily="18" charset="-127"/>
                  <a:ea typeface="KoPub돋움체 Medium" panose="02020603020101020101" pitchFamily="18" charset="-127"/>
                </a:rPr>
                <a:t>(2023.1.31)</a:t>
              </a:r>
              <a:endParaRPr lang="en-US" sz="900" dirty="0">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10" name="Freeform 17">
              <a:extLst>
                <a:ext uri="{FF2B5EF4-FFF2-40B4-BE49-F238E27FC236}">
                  <a16:creationId xmlns:a16="http://schemas.microsoft.com/office/drawing/2014/main" id="{F16426E5-C8F0-5310-FDEE-F6BC11B8F7E2}"/>
                </a:ext>
              </a:extLst>
            </p:cNvPr>
            <p:cNvSpPr>
              <a:spLocks/>
            </p:cNvSpPr>
            <p:nvPr/>
          </p:nvSpPr>
          <p:spPr bwMode="gray">
            <a:xfrm rot="21374604">
              <a:off x="6949222" y="4078274"/>
              <a:ext cx="2811999" cy="1212929"/>
            </a:xfrm>
            <a:custGeom>
              <a:avLst/>
              <a:gdLst>
                <a:gd name="connsiteX0" fmla="*/ 20 w 10000"/>
                <a:gd name="connsiteY0" fmla="*/ 419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935 w 10000"/>
                <a:gd name="connsiteY0" fmla="*/ 4445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25" fmla="*/ 0 w 10000"/>
                <a:gd name="connsiteY25" fmla="*/ 9839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935 w 10000"/>
                <a:gd name="connsiteY24" fmla="*/ 2 h 10000"/>
                <a:gd name="connsiteX25" fmla="*/ 0 w 10000"/>
                <a:gd name="connsiteY25" fmla="*/ 9839 h 10000"/>
                <a:gd name="connsiteX0" fmla="*/ 10 w 10010"/>
                <a:gd name="connsiteY0" fmla="*/ 983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0 w 10010"/>
                <a:gd name="connsiteY25" fmla="*/ 9839 h 10000"/>
                <a:gd name="connsiteX0" fmla="*/ 164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64 w 10010"/>
                <a:gd name="connsiteY25" fmla="*/ 9999 h 10000"/>
                <a:gd name="connsiteX0" fmla="*/ 7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7 w 10010"/>
                <a:gd name="connsiteY25" fmla="*/ 99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0" h="10000">
                  <a:moveTo>
                    <a:pt x="7" y="9999"/>
                  </a:moveTo>
                  <a:lnTo>
                    <a:pt x="537" y="9645"/>
                  </a:lnTo>
                  <a:lnTo>
                    <a:pt x="1129" y="10000"/>
                  </a:lnTo>
                  <a:lnTo>
                    <a:pt x="1480" y="9452"/>
                  </a:lnTo>
                  <a:lnTo>
                    <a:pt x="2295" y="9742"/>
                  </a:lnTo>
                  <a:lnTo>
                    <a:pt x="3306" y="9331"/>
                  </a:lnTo>
                  <a:lnTo>
                    <a:pt x="3658" y="9371"/>
                  </a:lnTo>
                  <a:lnTo>
                    <a:pt x="4297" y="8856"/>
                  </a:lnTo>
                  <a:lnTo>
                    <a:pt x="4780" y="9057"/>
                  </a:lnTo>
                  <a:lnTo>
                    <a:pt x="5344" y="8654"/>
                  </a:lnTo>
                  <a:lnTo>
                    <a:pt x="5931" y="9138"/>
                  </a:lnTo>
                  <a:lnTo>
                    <a:pt x="6414" y="8775"/>
                  </a:lnTo>
                  <a:lnTo>
                    <a:pt x="6654" y="9098"/>
                  </a:lnTo>
                  <a:lnTo>
                    <a:pt x="7269" y="8775"/>
                  </a:lnTo>
                  <a:lnTo>
                    <a:pt x="7617" y="8775"/>
                  </a:lnTo>
                  <a:cubicBezTo>
                    <a:pt x="7672" y="8869"/>
                    <a:pt x="7726" y="8963"/>
                    <a:pt x="7781" y="9057"/>
                  </a:cubicBezTo>
                  <a:lnTo>
                    <a:pt x="8072" y="8856"/>
                  </a:lnTo>
                  <a:lnTo>
                    <a:pt x="8324" y="9073"/>
                  </a:lnTo>
                  <a:lnTo>
                    <a:pt x="8803" y="8832"/>
                  </a:lnTo>
                  <a:lnTo>
                    <a:pt x="9103" y="8896"/>
                  </a:lnTo>
                  <a:lnTo>
                    <a:pt x="9495" y="7929"/>
                  </a:lnTo>
                  <a:lnTo>
                    <a:pt x="9762" y="7969"/>
                  </a:lnTo>
                  <a:cubicBezTo>
                    <a:pt x="9845" y="7784"/>
                    <a:pt x="9927" y="7598"/>
                    <a:pt x="10010" y="7413"/>
                  </a:cubicBezTo>
                  <a:cubicBezTo>
                    <a:pt x="10007" y="4942"/>
                    <a:pt x="10005" y="2471"/>
                    <a:pt x="10002" y="0"/>
                  </a:cubicBezTo>
                  <a:lnTo>
                    <a:pt x="7" y="2"/>
                  </a:lnTo>
                  <a:cubicBezTo>
                    <a:pt x="0" y="3282"/>
                    <a:pt x="14" y="6719"/>
                    <a:pt x="7" y="9999"/>
                  </a:cubicBezTo>
                  <a:close/>
                </a:path>
              </a:pathLst>
            </a:custGeom>
            <a:solidFill>
              <a:schemeClr val="bg1"/>
            </a:solidFill>
            <a:ln w="6350" cap="rnd" cmpd="sng">
              <a:solidFill>
                <a:schemeClr val="bg1">
                  <a:lumMod val="75000"/>
                </a:schemeClr>
              </a:solidFill>
              <a:round/>
              <a:headEnd/>
              <a:tailEnd/>
            </a:ln>
            <a:effectLst>
              <a:outerShdw blurRad="50800" dist="38100" algn="l" rotWithShape="0">
                <a:prstClr val="black">
                  <a:alpha val="40000"/>
                </a:prstClr>
              </a:outerShdw>
            </a:effectLst>
          </p:spPr>
          <p:txBody>
            <a:bodyPr>
              <a:noAutofit/>
            </a:bodyPr>
            <a:lstStyle/>
            <a:p>
              <a:endParaRPr lang="en-US" sz="1200" dirty="0">
                <a:latin typeface="Arial" pitchFamily="34" charset="0"/>
                <a:cs typeface="Arial" pitchFamily="34" charset="0"/>
              </a:endParaRPr>
            </a:p>
          </p:txBody>
        </p:sp>
        <p:sp>
          <p:nvSpPr>
            <p:cNvPr id="11" name="직사각형 10">
              <a:extLst>
                <a:ext uri="{FF2B5EF4-FFF2-40B4-BE49-F238E27FC236}">
                  <a16:creationId xmlns:a16="http://schemas.microsoft.com/office/drawing/2014/main" id="{2DEE71D9-2C4E-32C8-CFA7-66D6917BFCE6}"/>
                </a:ext>
              </a:extLst>
            </p:cNvPr>
            <p:cNvSpPr/>
            <p:nvPr/>
          </p:nvSpPr>
          <p:spPr>
            <a:xfrm rot="21374604">
              <a:off x="7018494" y="4085434"/>
              <a:ext cx="2700079" cy="486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l"/>
              <a:r>
                <a:rPr lang="ko-KR" altLang="en-US" sz="1200" b="1" i="0" dirty="0">
                  <a:solidFill>
                    <a:srgbClr val="2B2B2B"/>
                  </a:solidFill>
                  <a:effectLst/>
                  <a:latin typeface="Eb Garamond" panose="020B0604020202020204" pitchFamily="2" charset="0"/>
                </a:rPr>
                <a:t>美수출 제한에</a:t>
              </a:r>
              <a:r>
                <a:rPr lang="en-US" altLang="ko-KR" sz="1200" b="1" i="0" dirty="0">
                  <a:solidFill>
                    <a:srgbClr val="2B2B2B"/>
                  </a:solidFill>
                  <a:effectLst/>
                  <a:latin typeface="Eb Garamond" panose="020B0604020202020204" pitchFamily="2" charset="0"/>
                </a:rPr>
                <a:t>…</a:t>
              </a:r>
              <a:r>
                <a:rPr lang="ko-KR" altLang="en-US" sz="1200" b="1" i="0" dirty="0">
                  <a:solidFill>
                    <a:srgbClr val="2B2B2B"/>
                  </a:solidFill>
                  <a:effectLst/>
                  <a:latin typeface="Eb Garamond" panose="020B0604020202020204" pitchFamily="2" charset="0"/>
                </a:rPr>
                <a:t>중국서 엔비디아 </a:t>
              </a:r>
              <a:r>
                <a:rPr lang="en-US" altLang="ko-KR" sz="1200" b="1" dirty="0">
                  <a:solidFill>
                    <a:srgbClr val="2B2B2B"/>
                  </a:solidFill>
                  <a:latin typeface="Eb Garamond" panose="020B0604020202020204" pitchFamily="2" charset="0"/>
                </a:rPr>
                <a:t>RTX 4090 </a:t>
              </a:r>
              <a:r>
                <a:rPr lang="ko-KR" altLang="en-US" sz="1200" b="1" i="0" dirty="0">
                  <a:solidFill>
                    <a:srgbClr val="2B2B2B"/>
                  </a:solidFill>
                  <a:effectLst/>
                  <a:latin typeface="Eb Garamond" panose="020B0604020202020204" pitchFamily="2" charset="0"/>
                </a:rPr>
                <a:t>가격 </a:t>
              </a:r>
              <a:r>
                <a:rPr lang="en-US" altLang="ko-KR" sz="1200" b="1" i="0" dirty="0">
                  <a:solidFill>
                    <a:srgbClr val="2B2B2B"/>
                  </a:solidFill>
                  <a:effectLst/>
                  <a:latin typeface="Eb Garamond" panose="020B0604020202020204" pitchFamily="2" charset="0"/>
                </a:rPr>
                <a:t>3</a:t>
              </a:r>
              <a:r>
                <a:rPr lang="ko-KR" altLang="en-US" sz="1200" b="1" i="0" dirty="0">
                  <a:solidFill>
                    <a:srgbClr val="2B2B2B"/>
                  </a:solidFill>
                  <a:effectLst/>
                  <a:latin typeface="Eb Garamond" panose="020B0604020202020204" pitchFamily="2" charset="0"/>
                </a:rPr>
                <a:t>배로 폭등</a:t>
              </a:r>
            </a:p>
            <a:p>
              <a:pPr marL="0" marR="0" lvl="0" indent="0" algn="r" defTabSz="914400" rtl="0" eaLnBrk="1" fontAlgn="auto" latinLnBrk="0" hangingPunct="1">
                <a:lnSpc>
                  <a:spcPct val="100000"/>
                </a:lnSpc>
                <a:spcBef>
                  <a:spcPts val="0"/>
                </a:spcBef>
                <a:spcAft>
                  <a:spcPts val="0"/>
                </a:spcAft>
                <a:buClrTx/>
                <a:buSzTx/>
                <a:buFontTx/>
                <a:buNone/>
                <a:tabLst/>
                <a:defRPr/>
              </a:pPr>
              <a:br>
                <a:rPr kumimoji="0" lang="ko-KR" altLang="en-US" sz="500" b="0" i="0" u="none" strike="noStrike" kern="1200" cap="none" spc="0" normalizeH="0" baseline="0" noProof="0" dirty="0">
                  <a:ln>
                    <a:noFill/>
                  </a:ln>
                  <a:solidFill>
                    <a:srgbClr val="2B2B2B"/>
                  </a:solidFill>
                  <a:effectLst/>
                  <a:uLnTx/>
                  <a:uFillTx/>
                  <a:latin typeface="Segoe UI" panose="020B0502040204020203" pitchFamily="34" charset="0"/>
                  <a:ea typeface="KoPub돋움체 Medium"/>
                  <a:cs typeface="+mn-cs"/>
                </a:rPr>
              </a:br>
              <a:r>
                <a:rPr kumimoji="0" lang="ko-KR" altLang="en-US"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연합뉴스 </a:t>
              </a:r>
              <a:r>
                <a:rPr kumimoji="0" lang="en-US" altLang="ko-KR"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(2023.10.22)</a:t>
              </a:r>
              <a:endParaRPr kumimoji="0" lang="ko-KR" altLang="en-US"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algn="r"/>
              <a:endParaRPr lang="en-US" altLang="ko-KR" sz="90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2" name="Freeform 17">
              <a:extLst>
                <a:ext uri="{FF2B5EF4-FFF2-40B4-BE49-F238E27FC236}">
                  <a16:creationId xmlns:a16="http://schemas.microsoft.com/office/drawing/2014/main" id="{716C5EBC-91B9-66FA-9ABC-71EC06B5BC06}"/>
                </a:ext>
              </a:extLst>
            </p:cNvPr>
            <p:cNvSpPr>
              <a:spLocks/>
            </p:cNvSpPr>
            <p:nvPr/>
          </p:nvSpPr>
          <p:spPr bwMode="gray">
            <a:xfrm rot="20842660">
              <a:off x="4433157" y="3525387"/>
              <a:ext cx="2472982" cy="1394470"/>
            </a:xfrm>
            <a:custGeom>
              <a:avLst/>
              <a:gdLst>
                <a:gd name="connsiteX0" fmla="*/ 20 w 10000"/>
                <a:gd name="connsiteY0" fmla="*/ 419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935 w 10000"/>
                <a:gd name="connsiteY0" fmla="*/ 4445 h 10000"/>
                <a:gd name="connsiteX1" fmla="*/ 0 w 10000"/>
                <a:gd name="connsiteY1" fmla="*/ 9839 h 10000"/>
                <a:gd name="connsiteX2" fmla="*/ 527 w 10000"/>
                <a:gd name="connsiteY2" fmla="*/ 9645 h 10000"/>
                <a:gd name="connsiteX3" fmla="*/ 1119 w 10000"/>
                <a:gd name="connsiteY3" fmla="*/ 10000 h 10000"/>
                <a:gd name="connsiteX4" fmla="*/ 1470 w 10000"/>
                <a:gd name="connsiteY4" fmla="*/ 9452 h 10000"/>
                <a:gd name="connsiteX5" fmla="*/ 2285 w 10000"/>
                <a:gd name="connsiteY5" fmla="*/ 9742 h 10000"/>
                <a:gd name="connsiteX6" fmla="*/ 3296 w 10000"/>
                <a:gd name="connsiteY6" fmla="*/ 9331 h 10000"/>
                <a:gd name="connsiteX7" fmla="*/ 3648 w 10000"/>
                <a:gd name="connsiteY7" fmla="*/ 9371 h 10000"/>
                <a:gd name="connsiteX8" fmla="*/ 4287 w 10000"/>
                <a:gd name="connsiteY8" fmla="*/ 8856 h 10000"/>
                <a:gd name="connsiteX9" fmla="*/ 4770 w 10000"/>
                <a:gd name="connsiteY9" fmla="*/ 9057 h 10000"/>
                <a:gd name="connsiteX10" fmla="*/ 5334 w 10000"/>
                <a:gd name="connsiteY10" fmla="*/ 8654 h 10000"/>
                <a:gd name="connsiteX11" fmla="*/ 5921 w 10000"/>
                <a:gd name="connsiteY11" fmla="*/ 9138 h 10000"/>
                <a:gd name="connsiteX12" fmla="*/ 6404 w 10000"/>
                <a:gd name="connsiteY12" fmla="*/ 8775 h 10000"/>
                <a:gd name="connsiteX13" fmla="*/ 6644 w 10000"/>
                <a:gd name="connsiteY13" fmla="*/ 9098 h 10000"/>
                <a:gd name="connsiteX14" fmla="*/ 7259 w 10000"/>
                <a:gd name="connsiteY14" fmla="*/ 8775 h 10000"/>
                <a:gd name="connsiteX15" fmla="*/ 7607 w 10000"/>
                <a:gd name="connsiteY15" fmla="*/ 8775 h 10000"/>
                <a:gd name="connsiteX16" fmla="*/ 7771 w 10000"/>
                <a:gd name="connsiteY16" fmla="*/ 9057 h 10000"/>
                <a:gd name="connsiteX17" fmla="*/ 8062 w 10000"/>
                <a:gd name="connsiteY17" fmla="*/ 8856 h 10000"/>
                <a:gd name="connsiteX18" fmla="*/ 8314 w 10000"/>
                <a:gd name="connsiteY18" fmla="*/ 9073 h 10000"/>
                <a:gd name="connsiteX19" fmla="*/ 8793 w 10000"/>
                <a:gd name="connsiteY19" fmla="*/ 8832 h 10000"/>
                <a:gd name="connsiteX20" fmla="*/ 9093 w 10000"/>
                <a:gd name="connsiteY20" fmla="*/ 8896 h 10000"/>
                <a:gd name="connsiteX21" fmla="*/ 9485 w 10000"/>
                <a:gd name="connsiteY21" fmla="*/ 7929 h 10000"/>
                <a:gd name="connsiteX22" fmla="*/ 9752 w 10000"/>
                <a:gd name="connsiteY22" fmla="*/ 7969 h 10000"/>
                <a:gd name="connsiteX23" fmla="*/ 10000 w 10000"/>
                <a:gd name="connsiteY23" fmla="*/ 7413 h 10000"/>
                <a:gd name="connsiteX24" fmla="*/ 9992 w 10000"/>
                <a:gd name="connsiteY24" fmla="*/ 0 h 10000"/>
                <a:gd name="connsiteX25" fmla="*/ 20 w 10000"/>
                <a:gd name="connsiteY25"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20 w 10000"/>
                <a:gd name="connsiteY24" fmla="*/ 0 h 10000"/>
                <a:gd name="connsiteX25" fmla="*/ 0 w 10000"/>
                <a:gd name="connsiteY25" fmla="*/ 9839 h 10000"/>
                <a:gd name="connsiteX0" fmla="*/ 0 w 10000"/>
                <a:gd name="connsiteY0" fmla="*/ 9839 h 10000"/>
                <a:gd name="connsiteX1" fmla="*/ 527 w 10000"/>
                <a:gd name="connsiteY1" fmla="*/ 9645 h 10000"/>
                <a:gd name="connsiteX2" fmla="*/ 1119 w 10000"/>
                <a:gd name="connsiteY2" fmla="*/ 10000 h 10000"/>
                <a:gd name="connsiteX3" fmla="*/ 1470 w 10000"/>
                <a:gd name="connsiteY3" fmla="*/ 9452 h 10000"/>
                <a:gd name="connsiteX4" fmla="*/ 2285 w 10000"/>
                <a:gd name="connsiteY4" fmla="*/ 9742 h 10000"/>
                <a:gd name="connsiteX5" fmla="*/ 3296 w 10000"/>
                <a:gd name="connsiteY5" fmla="*/ 9331 h 10000"/>
                <a:gd name="connsiteX6" fmla="*/ 3648 w 10000"/>
                <a:gd name="connsiteY6" fmla="*/ 9371 h 10000"/>
                <a:gd name="connsiteX7" fmla="*/ 4287 w 10000"/>
                <a:gd name="connsiteY7" fmla="*/ 8856 h 10000"/>
                <a:gd name="connsiteX8" fmla="*/ 4770 w 10000"/>
                <a:gd name="connsiteY8" fmla="*/ 9057 h 10000"/>
                <a:gd name="connsiteX9" fmla="*/ 5334 w 10000"/>
                <a:gd name="connsiteY9" fmla="*/ 8654 h 10000"/>
                <a:gd name="connsiteX10" fmla="*/ 5921 w 10000"/>
                <a:gd name="connsiteY10" fmla="*/ 9138 h 10000"/>
                <a:gd name="connsiteX11" fmla="*/ 6404 w 10000"/>
                <a:gd name="connsiteY11" fmla="*/ 8775 h 10000"/>
                <a:gd name="connsiteX12" fmla="*/ 6644 w 10000"/>
                <a:gd name="connsiteY12" fmla="*/ 9098 h 10000"/>
                <a:gd name="connsiteX13" fmla="*/ 7259 w 10000"/>
                <a:gd name="connsiteY13" fmla="*/ 8775 h 10000"/>
                <a:gd name="connsiteX14" fmla="*/ 7607 w 10000"/>
                <a:gd name="connsiteY14" fmla="*/ 8775 h 10000"/>
                <a:gd name="connsiteX15" fmla="*/ 7771 w 10000"/>
                <a:gd name="connsiteY15" fmla="*/ 9057 h 10000"/>
                <a:gd name="connsiteX16" fmla="*/ 8062 w 10000"/>
                <a:gd name="connsiteY16" fmla="*/ 8856 h 10000"/>
                <a:gd name="connsiteX17" fmla="*/ 8314 w 10000"/>
                <a:gd name="connsiteY17" fmla="*/ 9073 h 10000"/>
                <a:gd name="connsiteX18" fmla="*/ 8793 w 10000"/>
                <a:gd name="connsiteY18" fmla="*/ 8832 h 10000"/>
                <a:gd name="connsiteX19" fmla="*/ 9093 w 10000"/>
                <a:gd name="connsiteY19" fmla="*/ 8896 h 10000"/>
                <a:gd name="connsiteX20" fmla="*/ 9485 w 10000"/>
                <a:gd name="connsiteY20" fmla="*/ 7929 h 10000"/>
                <a:gd name="connsiteX21" fmla="*/ 9752 w 10000"/>
                <a:gd name="connsiteY21" fmla="*/ 7969 h 10000"/>
                <a:gd name="connsiteX22" fmla="*/ 10000 w 10000"/>
                <a:gd name="connsiteY22" fmla="*/ 7413 h 10000"/>
                <a:gd name="connsiteX23" fmla="*/ 9992 w 10000"/>
                <a:gd name="connsiteY23" fmla="*/ 0 h 10000"/>
                <a:gd name="connsiteX24" fmla="*/ 935 w 10000"/>
                <a:gd name="connsiteY24" fmla="*/ 2 h 10000"/>
                <a:gd name="connsiteX25" fmla="*/ 0 w 10000"/>
                <a:gd name="connsiteY25" fmla="*/ 9839 h 10000"/>
                <a:gd name="connsiteX0" fmla="*/ 10 w 10010"/>
                <a:gd name="connsiteY0" fmla="*/ 983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0 w 10010"/>
                <a:gd name="connsiteY25" fmla="*/ 9839 h 10000"/>
                <a:gd name="connsiteX0" fmla="*/ 164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164 w 10010"/>
                <a:gd name="connsiteY25" fmla="*/ 9999 h 10000"/>
                <a:gd name="connsiteX0" fmla="*/ 7 w 10010"/>
                <a:gd name="connsiteY0" fmla="*/ 9999 h 10000"/>
                <a:gd name="connsiteX1" fmla="*/ 537 w 10010"/>
                <a:gd name="connsiteY1" fmla="*/ 9645 h 10000"/>
                <a:gd name="connsiteX2" fmla="*/ 1129 w 10010"/>
                <a:gd name="connsiteY2" fmla="*/ 10000 h 10000"/>
                <a:gd name="connsiteX3" fmla="*/ 1480 w 10010"/>
                <a:gd name="connsiteY3" fmla="*/ 9452 h 10000"/>
                <a:gd name="connsiteX4" fmla="*/ 2295 w 10010"/>
                <a:gd name="connsiteY4" fmla="*/ 9742 h 10000"/>
                <a:gd name="connsiteX5" fmla="*/ 3306 w 10010"/>
                <a:gd name="connsiteY5" fmla="*/ 9331 h 10000"/>
                <a:gd name="connsiteX6" fmla="*/ 3658 w 10010"/>
                <a:gd name="connsiteY6" fmla="*/ 9371 h 10000"/>
                <a:gd name="connsiteX7" fmla="*/ 4297 w 10010"/>
                <a:gd name="connsiteY7" fmla="*/ 8856 h 10000"/>
                <a:gd name="connsiteX8" fmla="*/ 4780 w 10010"/>
                <a:gd name="connsiteY8" fmla="*/ 9057 h 10000"/>
                <a:gd name="connsiteX9" fmla="*/ 5344 w 10010"/>
                <a:gd name="connsiteY9" fmla="*/ 8654 h 10000"/>
                <a:gd name="connsiteX10" fmla="*/ 5931 w 10010"/>
                <a:gd name="connsiteY10" fmla="*/ 9138 h 10000"/>
                <a:gd name="connsiteX11" fmla="*/ 6414 w 10010"/>
                <a:gd name="connsiteY11" fmla="*/ 8775 h 10000"/>
                <a:gd name="connsiteX12" fmla="*/ 6654 w 10010"/>
                <a:gd name="connsiteY12" fmla="*/ 9098 h 10000"/>
                <a:gd name="connsiteX13" fmla="*/ 7269 w 10010"/>
                <a:gd name="connsiteY13" fmla="*/ 8775 h 10000"/>
                <a:gd name="connsiteX14" fmla="*/ 7617 w 10010"/>
                <a:gd name="connsiteY14" fmla="*/ 8775 h 10000"/>
                <a:gd name="connsiteX15" fmla="*/ 7781 w 10010"/>
                <a:gd name="connsiteY15" fmla="*/ 9057 h 10000"/>
                <a:gd name="connsiteX16" fmla="*/ 8072 w 10010"/>
                <a:gd name="connsiteY16" fmla="*/ 8856 h 10000"/>
                <a:gd name="connsiteX17" fmla="*/ 8324 w 10010"/>
                <a:gd name="connsiteY17" fmla="*/ 9073 h 10000"/>
                <a:gd name="connsiteX18" fmla="*/ 8803 w 10010"/>
                <a:gd name="connsiteY18" fmla="*/ 8832 h 10000"/>
                <a:gd name="connsiteX19" fmla="*/ 9103 w 10010"/>
                <a:gd name="connsiteY19" fmla="*/ 8896 h 10000"/>
                <a:gd name="connsiteX20" fmla="*/ 9495 w 10010"/>
                <a:gd name="connsiteY20" fmla="*/ 7929 h 10000"/>
                <a:gd name="connsiteX21" fmla="*/ 9762 w 10010"/>
                <a:gd name="connsiteY21" fmla="*/ 7969 h 10000"/>
                <a:gd name="connsiteX22" fmla="*/ 10010 w 10010"/>
                <a:gd name="connsiteY22" fmla="*/ 7413 h 10000"/>
                <a:gd name="connsiteX23" fmla="*/ 10002 w 10010"/>
                <a:gd name="connsiteY23" fmla="*/ 0 h 10000"/>
                <a:gd name="connsiteX24" fmla="*/ 7 w 10010"/>
                <a:gd name="connsiteY24" fmla="*/ 2 h 10000"/>
                <a:gd name="connsiteX25" fmla="*/ 7 w 10010"/>
                <a:gd name="connsiteY25" fmla="*/ 99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0" h="10000">
                  <a:moveTo>
                    <a:pt x="7" y="9999"/>
                  </a:moveTo>
                  <a:lnTo>
                    <a:pt x="537" y="9645"/>
                  </a:lnTo>
                  <a:lnTo>
                    <a:pt x="1129" y="10000"/>
                  </a:lnTo>
                  <a:lnTo>
                    <a:pt x="1480" y="9452"/>
                  </a:lnTo>
                  <a:lnTo>
                    <a:pt x="2295" y="9742"/>
                  </a:lnTo>
                  <a:lnTo>
                    <a:pt x="3306" y="9331"/>
                  </a:lnTo>
                  <a:lnTo>
                    <a:pt x="3658" y="9371"/>
                  </a:lnTo>
                  <a:lnTo>
                    <a:pt x="4297" y="8856"/>
                  </a:lnTo>
                  <a:lnTo>
                    <a:pt x="4780" y="9057"/>
                  </a:lnTo>
                  <a:lnTo>
                    <a:pt x="5344" y="8654"/>
                  </a:lnTo>
                  <a:lnTo>
                    <a:pt x="5931" y="9138"/>
                  </a:lnTo>
                  <a:lnTo>
                    <a:pt x="6414" y="8775"/>
                  </a:lnTo>
                  <a:lnTo>
                    <a:pt x="6654" y="9098"/>
                  </a:lnTo>
                  <a:lnTo>
                    <a:pt x="7269" y="8775"/>
                  </a:lnTo>
                  <a:lnTo>
                    <a:pt x="7617" y="8775"/>
                  </a:lnTo>
                  <a:cubicBezTo>
                    <a:pt x="7672" y="8869"/>
                    <a:pt x="7726" y="8963"/>
                    <a:pt x="7781" y="9057"/>
                  </a:cubicBezTo>
                  <a:lnTo>
                    <a:pt x="8072" y="8856"/>
                  </a:lnTo>
                  <a:lnTo>
                    <a:pt x="8324" y="9073"/>
                  </a:lnTo>
                  <a:lnTo>
                    <a:pt x="8803" y="8832"/>
                  </a:lnTo>
                  <a:lnTo>
                    <a:pt x="9103" y="8896"/>
                  </a:lnTo>
                  <a:lnTo>
                    <a:pt x="9495" y="7929"/>
                  </a:lnTo>
                  <a:lnTo>
                    <a:pt x="9762" y="7969"/>
                  </a:lnTo>
                  <a:cubicBezTo>
                    <a:pt x="9845" y="7784"/>
                    <a:pt x="9927" y="7598"/>
                    <a:pt x="10010" y="7413"/>
                  </a:cubicBezTo>
                  <a:cubicBezTo>
                    <a:pt x="10007" y="4942"/>
                    <a:pt x="10005" y="2471"/>
                    <a:pt x="10002" y="0"/>
                  </a:cubicBezTo>
                  <a:lnTo>
                    <a:pt x="7" y="2"/>
                  </a:lnTo>
                  <a:cubicBezTo>
                    <a:pt x="0" y="3282"/>
                    <a:pt x="14" y="6719"/>
                    <a:pt x="7" y="9999"/>
                  </a:cubicBezTo>
                  <a:close/>
                </a:path>
              </a:pathLst>
            </a:custGeom>
            <a:solidFill>
              <a:schemeClr val="bg1"/>
            </a:solidFill>
            <a:ln w="6350" cap="rnd" cmpd="sng">
              <a:solidFill>
                <a:schemeClr val="bg1">
                  <a:lumMod val="75000"/>
                </a:schemeClr>
              </a:solidFill>
              <a:round/>
              <a:headEnd/>
              <a:tailEnd/>
            </a:ln>
            <a:effectLst>
              <a:outerShdw blurRad="50800" dist="38100" algn="l" rotWithShape="0">
                <a:prstClr val="black">
                  <a:alpha val="40000"/>
                </a:prstClr>
              </a:outerShdw>
            </a:effectLst>
          </p:spPr>
          <p:txBody>
            <a:bodyPr>
              <a:noAutofit/>
            </a:bodyPr>
            <a:lstStyle/>
            <a:p>
              <a:r>
                <a:rPr lang="ko-KR" altLang="en-US" sz="1200" b="1" i="0" dirty="0">
                  <a:solidFill>
                    <a:srgbClr val="000000"/>
                  </a:solidFill>
                  <a:effectLst/>
                  <a:latin typeface="맑은고딕"/>
                </a:rPr>
                <a:t>화웨이 </a:t>
              </a:r>
              <a:r>
                <a:rPr lang="en-US" altLang="ko-KR" sz="1200" b="1" i="0" dirty="0">
                  <a:solidFill>
                    <a:srgbClr val="000000"/>
                  </a:solidFill>
                  <a:effectLst/>
                  <a:latin typeface="맑은고딕"/>
                </a:rPr>
                <a:t>'7</a:t>
              </a:r>
              <a:r>
                <a:rPr lang="ko-KR" altLang="en-US" sz="1200" b="1" i="0" dirty="0">
                  <a:solidFill>
                    <a:srgbClr val="000000"/>
                  </a:solidFill>
                  <a:effectLst/>
                  <a:latin typeface="맑은고딕"/>
                </a:rPr>
                <a:t>나노</a:t>
              </a:r>
              <a:r>
                <a:rPr lang="en-US" altLang="ko-KR" sz="1200" b="1" i="0" dirty="0">
                  <a:solidFill>
                    <a:srgbClr val="000000"/>
                  </a:solidFill>
                  <a:effectLst/>
                  <a:latin typeface="맑은고딕"/>
                </a:rPr>
                <a:t>' </a:t>
              </a:r>
              <a:r>
                <a:rPr lang="ko-KR" altLang="en-US" sz="1200" b="1" i="0" dirty="0">
                  <a:solidFill>
                    <a:srgbClr val="000000"/>
                  </a:solidFill>
                  <a:effectLst/>
                  <a:latin typeface="맑은고딕"/>
                </a:rPr>
                <a:t>반격에 체면 구긴 美</a:t>
              </a:r>
              <a:r>
                <a:rPr lang="en-US" altLang="ko-KR" sz="1200" b="1" i="0" dirty="0">
                  <a:solidFill>
                    <a:srgbClr val="000000"/>
                  </a:solidFill>
                  <a:effectLst/>
                  <a:latin typeface="맑은고딕"/>
                </a:rPr>
                <a:t>…</a:t>
              </a:r>
              <a:r>
                <a:rPr lang="ko-KR" altLang="en-US" sz="1200" b="1" i="0" dirty="0">
                  <a:solidFill>
                    <a:srgbClr val="000000"/>
                  </a:solidFill>
                  <a:effectLst/>
                  <a:latin typeface="맑은고딕"/>
                </a:rPr>
                <a:t>더 센 中반도체 통제안 내놓는다</a:t>
              </a:r>
              <a:endParaRPr lang="en-US" altLang="ko-KR" sz="1200" b="1" i="0" dirty="0">
                <a:solidFill>
                  <a:srgbClr val="000000"/>
                </a:solidFill>
                <a:effectLst/>
                <a:latin typeface="맑은고딕"/>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머니투데이</a:t>
              </a:r>
              <a:endParaRPr kumimoji="0" lang="en-US" altLang="ko-KR"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(2023.10.16)</a:t>
              </a:r>
              <a:r>
                <a:rPr kumimoji="0" lang="en-US" altLang="ko-KR" sz="900" b="0" i="0" u="none" strike="noStrike" kern="1200" cap="none" spc="0" normalizeH="0" baseline="0" noProof="0" dirty="0">
                  <a:ln>
                    <a:noFill/>
                  </a:ln>
                  <a:solidFill>
                    <a:srgbClr val="FFFF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900" b="0" i="0" u="none" strike="noStrike" kern="1200" cap="none" spc="0" normalizeH="0" baseline="0" noProof="0" dirty="0">
                <a:ln>
                  <a:no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a:p>
              <a:endParaRPr lang="en-US" sz="1200" dirty="0">
                <a:latin typeface="Arial" pitchFamily="34" charset="0"/>
                <a:cs typeface="Arial" pitchFamily="34" charset="0"/>
              </a:endParaRPr>
            </a:p>
          </p:txBody>
        </p:sp>
        <p:sp>
          <p:nvSpPr>
            <p:cNvPr id="13" name="직사각형 12">
              <a:extLst>
                <a:ext uri="{FF2B5EF4-FFF2-40B4-BE49-F238E27FC236}">
                  <a16:creationId xmlns:a16="http://schemas.microsoft.com/office/drawing/2014/main" id="{F5AA385C-8746-8FDE-BD7E-E521A972FA81}"/>
                </a:ext>
              </a:extLst>
            </p:cNvPr>
            <p:cNvSpPr/>
            <p:nvPr/>
          </p:nvSpPr>
          <p:spPr>
            <a:xfrm rot="20842660">
              <a:off x="4385159" y="3588803"/>
              <a:ext cx="2358597" cy="486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endParaRPr lang="ko-KR" altLang="en-US" sz="900" dirty="0">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4" name="직사각형 13">
              <a:extLst>
                <a:ext uri="{FF2B5EF4-FFF2-40B4-BE49-F238E27FC236}">
                  <a16:creationId xmlns:a16="http://schemas.microsoft.com/office/drawing/2014/main" id="{2E5C47A8-CD08-C618-7F99-854CC08E405A}"/>
                </a:ext>
              </a:extLst>
            </p:cNvPr>
            <p:cNvSpPr/>
            <p:nvPr/>
          </p:nvSpPr>
          <p:spPr>
            <a:xfrm rot="21414627">
              <a:off x="4600098" y="2057371"/>
              <a:ext cx="2492555" cy="486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ko-KR" altLang="en-US" sz="1200" b="1" i="0" dirty="0">
                  <a:solidFill>
                    <a:srgbClr val="222222"/>
                  </a:solidFill>
                  <a:effectLst/>
                  <a:latin typeface="ChosunGothic"/>
                </a:rPr>
                <a:t>엔비디아</a:t>
              </a:r>
              <a:r>
                <a:rPr lang="en-US" altLang="ko-KR" sz="1200" b="1" i="0" dirty="0">
                  <a:solidFill>
                    <a:srgbClr val="222222"/>
                  </a:solidFill>
                  <a:effectLst/>
                  <a:latin typeface="ChosunGothic"/>
                </a:rPr>
                <a:t>, </a:t>
              </a:r>
              <a:r>
                <a:rPr lang="ko-KR" altLang="en-US" sz="1200" b="1" i="0" dirty="0">
                  <a:solidFill>
                    <a:srgbClr val="222222"/>
                  </a:solidFill>
                  <a:effectLst/>
                  <a:latin typeface="ChosunGothic"/>
                </a:rPr>
                <a:t>고성능 </a:t>
              </a:r>
              <a:r>
                <a:rPr lang="en-US" altLang="ko-KR" sz="1200" b="1" i="0" dirty="0">
                  <a:solidFill>
                    <a:srgbClr val="222222"/>
                  </a:solidFill>
                  <a:effectLst/>
                  <a:latin typeface="ChosunGothic"/>
                </a:rPr>
                <a:t>GPU ‘H100′ </a:t>
              </a:r>
              <a:r>
                <a:rPr lang="ko-KR" altLang="en-US" sz="1200" b="1" i="0" dirty="0">
                  <a:solidFill>
                    <a:srgbClr val="222222"/>
                  </a:solidFill>
                  <a:effectLst/>
                  <a:latin typeface="ChosunGothic"/>
                </a:rPr>
                <a:t>본격 양산</a:t>
              </a:r>
              <a:r>
                <a:rPr lang="en-US" altLang="ko-KR" sz="1200" b="1" i="0" dirty="0">
                  <a:solidFill>
                    <a:srgbClr val="222222"/>
                  </a:solidFill>
                  <a:effectLst/>
                  <a:latin typeface="ChosunGothic"/>
                </a:rPr>
                <a:t>…“</a:t>
              </a:r>
              <a:r>
                <a:rPr lang="ko-KR" altLang="en-US" sz="1200" b="1" i="0" dirty="0">
                  <a:solidFill>
                    <a:srgbClr val="222222"/>
                  </a:solidFill>
                  <a:effectLst/>
                  <a:latin typeface="ChosunGothic"/>
                </a:rPr>
                <a:t>中엔 대체 버전”</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조선비즈 </a:t>
              </a:r>
              <a:r>
                <a:rPr kumimoji="0" lang="en-US" altLang="ko-KR"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(2022.09.22)</a:t>
              </a:r>
              <a:endParaRPr kumimoji="0" lang="ko-KR" altLang="en-US" sz="900" b="0" i="0" u="none" strike="noStrike" kern="1200" cap="none" spc="0" normalizeH="0" baseline="0" noProof="0" dirty="0">
                <a:ln>
                  <a:no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algn="l"/>
              <a:endParaRPr lang="ko-KR" altLang="en-US" sz="1200" b="1" i="0" dirty="0">
                <a:solidFill>
                  <a:srgbClr val="222222"/>
                </a:solidFill>
                <a:effectLst/>
                <a:latin typeface="Noto Sans KR"/>
              </a:endParaRPr>
            </a:p>
          </p:txBody>
        </p:sp>
        <p:sp>
          <p:nvSpPr>
            <p:cNvPr id="15" name="직사각형 14">
              <a:extLst>
                <a:ext uri="{FF2B5EF4-FFF2-40B4-BE49-F238E27FC236}">
                  <a16:creationId xmlns:a16="http://schemas.microsoft.com/office/drawing/2014/main" id="{4E833CE3-85F5-3552-C990-6FC508CD709D}"/>
                </a:ext>
              </a:extLst>
            </p:cNvPr>
            <p:cNvSpPr/>
            <p:nvPr/>
          </p:nvSpPr>
          <p:spPr>
            <a:xfrm rot="389290">
              <a:off x="7090891" y="2615570"/>
              <a:ext cx="2536885" cy="486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l"/>
              <a:endParaRPr lang="ko-KR" altLang="en-US" sz="500" b="1" i="0" dirty="0">
                <a:solidFill>
                  <a:srgbClr val="000000"/>
                </a:solidFill>
                <a:effectLst/>
                <a:latin typeface="맑은고딕"/>
              </a:endParaRPr>
            </a:p>
          </p:txBody>
        </p:sp>
      </p:grpSp>
      <p:pic>
        <p:nvPicPr>
          <p:cNvPr id="16" name="그림 15">
            <a:extLst>
              <a:ext uri="{FF2B5EF4-FFF2-40B4-BE49-F238E27FC236}">
                <a16:creationId xmlns:a16="http://schemas.microsoft.com/office/drawing/2014/main" id="{818FCD8A-1CB4-314E-9DD9-96B892C2823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2719" y="2584209"/>
            <a:ext cx="628459" cy="3273360"/>
          </a:xfrm>
          <a:prstGeom prst="rect">
            <a:avLst/>
          </a:prstGeom>
        </p:spPr>
      </p:pic>
      <p:sp>
        <p:nvSpPr>
          <p:cNvPr id="17" name="사각형: 둥근 모서리 16">
            <a:extLst>
              <a:ext uri="{FF2B5EF4-FFF2-40B4-BE49-F238E27FC236}">
                <a16:creationId xmlns:a16="http://schemas.microsoft.com/office/drawing/2014/main" id="{652D809E-E65C-2D9B-C6B5-028F1D9D94ED}"/>
              </a:ext>
            </a:extLst>
          </p:cNvPr>
          <p:cNvSpPr/>
          <p:nvPr/>
        </p:nvSpPr>
        <p:spPr>
          <a:xfrm>
            <a:off x="4698235" y="2583005"/>
            <a:ext cx="63617" cy="3273359"/>
          </a:xfrm>
          <a:prstGeom prst="roundRect">
            <a:avLst>
              <a:gd name="adj" fmla="val 0"/>
            </a:avLst>
          </a:prstGeom>
          <a:solidFill>
            <a:srgbClr val="517CB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ko-KR" altLang="en-US" sz="1800" b="0" i="0" u="none" strike="noStrike" kern="1200" cap="none" spc="0" normalizeH="0" baseline="0" noProof="0" dirty="0">
              <a:ln>
                <a:noFill/>
              </a:ln>
              <a:solidFill>
                <a:srgbClr val="D9EFF9"/>
              </a:solidFill>
              <a:effectLst/>
              <a:uLnTx/>
              <a:uFillTx/>
              <a:latin typeface="Univers for KPMG"/>
              <a:ea typeface="맑은 고딕" panose="020B0503020000020004" pitchFamily="50" charset="-127"/>
              <a:cs typeface="+mn-cs"/>
            </a:endParaRPr>
          </a:p>
        </p:txBody>
      </p:sp>
      <p:sp>
        <p:nvSpPr>
          <p:cNvPr id="18" name="TextBox 17">
            <a:extLst>
              <a:ext uri="{FF2B5EF4-FFF2-40B4-BE49-F238E27FC236}">
                <a16:creationId xmlns:a16="http://schemas.microsoft.com/office/drawing/2014/main" id="{44038359-C763-6D9F-F7CE-6528D187612B}"/>
              </a:ext>
            </a:extLst>
          </p:cNvPr>
          <p:cNvSpPr txBox="1"/>
          <p:nvPr/>
        </p:nvSpPr>
        <p:spPr>
          <a:xfrm>
            <a:off x="504235" y="6078524"/>
            <a:ext cx="4075944" cy="123111"/>
          </a:xfrm>
          <a:prstGeom prst="rect">
            <a:avLst/>
          </a:prstGeom>
          <a:noFill/>
        </p:spPr>
        <p:txBody>
          <a:bodyPr wrap="square" lIns="0" tIns="0" rIns="0" bIns="0" rtlCol="0">
            <a:spAutoFit/>
          </a:bodyPr>
          <a:lstStyle/>
          <a:p>
            <a:pPr defTabSz="914400"/>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Source:</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 언론보도 종합</a:t>
            </a:r>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경제연구원 </a:t>
            </a:r>
            <a:endPar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endParaRPr>
          </a:p>
        </p:txBody>
      </p:sp>
      <p:graphicFrame>
        <p:nvGraphicFramePr>
          <p:cNvPr id="19" name="표 18">
            <a:extLst>
              <a:ext uri="{FF2B5EF4-FFF2-40B4-BE49-F238E27FC236}">
                <a16:creationId xmlns:a16="http://schemas.microsoft.com/office/drawing/2014/main" id="{37E58B54-C21A-45F7-9177-F4C79CC47D45}"/>
              </a:ext>
            </a:extLst>
          </p:cNvPr>
          <p:cNvGraphicFramePr>
            <a:graphicFrameLocks noGrp="1"/>
          </p:cNvGraphicFramePr>
          <p:nvPr>
            <p:extLst>
              <p:ext uri="{D42A27DB-BD31-4B8C-83A1-F6EECF244321}">
                <p14:modId xmlns:p14="http://schemas.microsoft.com/office/powerpoint/2010/main" val="728252791"/>
              </p:ext>
            </p:extLst>
          </p:nvPr>
        </p:nvGraphicFramePr>
        <p:xfrm>
          <a:off x="5135153" y="2572575"/>
          <a:ext cx="4273188" cy="3304349"/>
        </p:xfrm>
        <a:graphic>
          <a:graphicData uri="http://schemas.openxmlformats.org/drawingml/2006/table">
            <a:tbl>
              <a:tblPr>
                <a:tableStyleId>{5C22544A-7EE6-4342-B048-85BDC9FD1C3A}</a:tableStyleId>
              </a:tblPr>
              <a:tblGrid>
                <a:gridCol w="1370150">
                  <a:extLst>
                    <a:ext uri="{9D8B030D-6E8A-4147-A177-3AD203B41FA5}">
                      <a16:colId xmlns:a16="http://schemas.microsoft.com/office/drawing/2014/main" val="2420289166"/>
                    </a:ext>
                  </a:extLst>
                </a:gridCol>
                <a:gridCol w="2903038">
                  <a:extLst>
                    <a:ext uri="{9D8B030D-6E8A-4147-A177-3AD203B41FA5}">
                      <a16:colId xmlns:a16="http://schemas.microsoft.com/office/drawing/2014/main" val="737159794"/>
                    </a:ext>
                  </a:extLst>
                </a:gridCol>
              </a:tblGrid>
              <a:tr h="252160">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cs typeface="+mn-cs"/>
                        </a:rPr>
                        <a:t>규제 건 </a:t>
                      </a:r>
                      <a:r>
                        <a:rPr lang="en-US" altLang="ko-KR" sz="1000" b="1" dirty="0">
                          <a:gradFill>
                            <a:gsLst>
                              <a:gs pos="0">
                                <a:schemeClr val="bg1"/>
                              </a:gs>
                              <a:gs pos="100000">
                                <a:schemeClr val="bg1"/>
                              </a:gs>
                            </a:gsLst>
                            <a:lin ang="5400000" scaled="1"/>
                          </a:gradFill>
                          <a:latin typeface="KoPub돋움체 Medium (본문)"/>
                          <a:ea typeface="+mn-ea"/>
                          <a:cs typeface="+mn-cs"/>
                        </a:rPr>
                        <a:t>(</a:t>
                      </a:r>
                      <a:r>
                        <a:rPr lang="ko-KR" altLang="en-US" sz="1000" b="1" dirty="0">
                          <a:gradFill>
                            <a:gsLst>
                              <a:gs pos="0">
                                <a:schemeClr val="bg1"/>
                              </a:gs>
                              <a:gs pos="100000">
                                <a:schemeClr val="bg1"/>
                              </a:gs>
                            </a:gsLst>
                            <a:lin ang="5400000" scaled="1"/>
                          </a:gradFill>
                          <a:latin typeface="KoPub돋움체 Medium (본문)"/>
                          <a:ea typeface="+mn-ea"/>
                          <a:cs typeface="+mn-cs"/>
                        </a:rPr>
                        <a:t>발표 시기</a:t>
                      </a:r>
                      <a:r>
                        <a:rPr lang="en-US" altLang="ko-KR" sz="1000" b="1" dirty="0">
                          <a:gradFill>
                            <a:gsLst>
                              <a:gs pos="0">
                                <a:schemeClr val="bg1"/>
                              </a:gs>
                              <a:gs pos="100000">
                                <a:schemeClr val="bg1"/>
                              </a:gs>
                            </a:gsLst>
                            <a:lin ang="5400000" scaled="1"/>
                          </a:gradFill>
                          <a:latin typeface="KoPub돋움체 Medium (본문)"/>
                          <a:ea typeface="+mn-ea"/>
                          <a:cs typeface="+mn-cs"/>
                        </a:rPr>
                        <a:t>)</a:t>
                      </a:r>
                      <a:r>
                        <a:rPr lang="ko-KR" altLang="en-US" sz="1000" b="1" dirty="0">
                          <a:gradFill>
                            <a:gsLst>
                              <a:gs pos="0">
                                <a:schemeClr val="bg1"/>
                              </a:gs>
                              <a:gs pos="100000">
                                <a:schemeClr val="bg1"/>
                              </a:gs>
                            </a:gsLst>
                            <a:lin ang="5400000" scaled="1"/>
                          </a:gradFill>
                          <a:latin typeface="KoPub돋움체 Medium (본문)"/>
                          <a:ea typeface="+mn-ea"/>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cs typeface="+mn-cs"/>
                        </a:rPr>
                        <a:t>내용</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2611642235"/>
                  </a:ext>
                </a:extLst>
              </a:tr>
              <a:tr h="1087441">
                <a:tc>
                  <a:txBody>
                    <a:bodyPr/>
                    <a:lstStyle/>
                    <a:p>
                      <a:pPr marL="0" indent="0" algn="ctr" latinLnBrk="0">
                        <a:spcBef>
                          <a:spcPts val="100"/>
                        </a:spcBef>
                        <a:spcAft>
                          <a:spcPts val="100"/>
                        </a:spcAft>
                        <a:buFont typeface="Wingdings" panose="05000000000000000000" pitchFamily="2" charset="2"/>
                        <a:buNone/>
                      </a:pP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미국 상무부</a:t>
                      </a: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 </a:t>
                      </a:r>
                      <a:b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b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엔비디아 및 </a:t>
                      </a: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AMD </a:t>
                      </a: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등의 </a:t>
                      </a:r>
                      <a:endPar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대중국 반도체 수출 제한</a:t>
                      </a:r>
                      <a:endPar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(‘22.8)</a:t>
                      </a:r>
                      <a:endPar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fontAlgn="ctr">
                        <a:buFont typeface="Arial" panose="020B0604020202020204" pitchFamily="34" charset="0"/>
                        <a:buChar char="•"/>
                      </a:pP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2022</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년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8</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월 미 상무부는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AI</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용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GPU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반도체가 중국의 군사적 목적으로 활용될 위험이 있다며 엔비디아와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AMD</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에 대중국 수출을 제한</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endParaRPr>
                    </a:p>
                    <a:p>
                      <a:pPr marL="171450" marR="0" lvl="0" indent="-171450" algn="l" defTabSz="914400" eaLnBrk="1" fontAlgn="ctr" latinLnBrk="0" hangingPunct="1">
                        <a:lnSpc>
                          <a:spcPct val="100000"/>
                        </a:lnSpc>
                        <a:spcBef>
                          <a:spcPts val="0"/>
                        </a:spcBef>
                        <a:spcAft>
                          <a:spcPts val="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엔비디아의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GPU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반도체인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H100(AI,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클라우드 컴퓨팅</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스마트 자동차 분야 등에 활용</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의 대중국 수출 금지</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46899710"/>
                  </a:ext>
                </a:extLst>
              </a:tr>
              <a:tr h="1964748">
                <a:tc>
                  <a:txBody>
                    <a:bodyPr/>
                    <a:lstStyle/>
                    <a:p>
                      <a:pPr marL="0" indent="0" algn="ctr" latinLnBrk="0">
                        <a:spcBef>
                          <a:spcPts val="100"/>
                        </a:spcBef>
                        <a:spcAft>
                          <a:spcPts val="100"/>
                        </a:spcAft>
                        <a:buFont typeface="Wingdings" panose="05000000000000000000" pitchFamily="2" charset="2"/>
                        <a:buNone/>
                      </a:pP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미국 상무부</a:t>
                      </a: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 </a:t>
                      </a:r>
                      <a:b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b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중국 화웨이의 </a:t>
                      </a: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7</a:t>
                      </a: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나노 </a:t>
                      </a:r>
                      <a:b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b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반도체칩 개발 등에 </a:t>
                      </a:r>
                      <a:b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br>
                      <a:r>
                        <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대응하여 더욱 강도 높은 대중국 반도체 규제 발표</a:t>
                      </a:r>
                      <a:endPar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(‘23.10)</a:t>
                      </a:r>
                      <a:endParaRPr lang="ko-KR" altLang="en-US" sz="1000" b="0" i="0" u="none" strike="noStrike" kern="0" spc="-3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저사양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AI</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 반도체</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및</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rPr>
                        <a:t>반도체 장비에 대한 수출 통제 확대 및 수출 제한국가 및 기업 목록 확대</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mj-ea"/>
                        <a:ea typeface="+mj-ea"/>
                        <a:cs typeface="+mn-cs"/>
                      </a:endParaRPr>
                    </a:p>
                    <a:p>
                      <a:pPr marL="171450" marR="0" lvl="0" indent="-171450" algn="l" defTabSz="914400" eaLnBrk="1" fontAlgn="auto" latinLnBrk="0" hangingPunct="1">
                        <a:lnSpc>
                          <a:spcPct val="100000"/>
                        </a:lnSpc>
                        <a:spcBef>
                          <a:spcPts val="100"/>
                        </a:spcBef>
                        <a:spcAft>
                          <a:spcPts val="10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저사양 범용 제품</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엔비디아의 저사양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AI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반도체 </a:t>
                      </a:r>
                      <a:r>
                        <a:rPr lang="ko-KR" altLang="en-US" sz="1000" b="0" i="0" dirty="0">
                          <a:solidFill>
                            <a:schemeClr val="dk1"/>
                          </a:solidFill>
                          <a:effectLst/>
                          <a:latin typeface="+mn-lt"/>
                          <a:ea typeface="+mn-ea"/>
                          <a:cs typeface="+mn-cs"/>
                        </a:rPr>
                        <a:t> </a:t>
                      </a:r>
                      <a:r>
                        <a:rPr lang="en-US" altLang="ko-KR" sz="1000" b="0" i="0" dirty="0">
                          <a:solidFill>
                            <a:schemeClr val="dk1"/>
                          </a:solidFill>
                          <a:effectLst/>
                          <a:latin typeface="+mn-lt"/>
                          <a:ea typeface="+mn-ea"/>
                          <a:cs typeface="+mn-cs"/>
                        </a:rPr>
                        <a:t>A800·H800 </a:t>
                      </a:r>
                      <a:r>
                        <a:rPr lang="ko-KR" altLang="en-US" sz="1000" b="0" i="0" dirty="0">
                          <a:solidFill>
                            <a:schemeClr val="dk1"/>
                          </a:solidFill>
                          <a:effectLst/>
                          <a:latin typeface="+mn-lt"/>
                          <a:ea typeface="+mn-ea"/>
                          <a:cs typeface="+mn-cs"/>
                        </a:rPr>
                        <a:t>등</a:t>
                      </a:r>
                      <a:r>
                        <a:rPr lang="en-US" altLang="ko-KR" sz="1000" b="0" i="0" dirty="0">
                          <a:solidFill>
                            <a:schemeClr val="dk1"/>
                          </a:solidFill>
                          <a:effectLst/>
                          <a:latin typeface="+mn-lt"/>
                          <a:ea typeface="+mn-ea"/>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도 중국 및 우려 국가 수출 시 정부 보고 요구</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endParaRPr>
                    </a:p>
                    <a:p>
                      <a:pPr marL="171450" marR="0" lvl="0" indent="-171450" algn="l" defTabSz="914400" eaLnBrk="1" fontAlgn="auto" latinLnBrk="0" hangingPunct="1">
                        <a:lnSpc>
                          <a:spcPct val="100000"/>
                        </a:lnSpc>
                        <a:spcBef>
                          <a:spcPts val="100"/>
                        </a:spcBef>
                        <a:spcAft>
                          <a:spcPts val="10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중국 우회 수출 위험이 있는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40</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여 개 국가</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이란</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러시아</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 </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아랍에미리트 등</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에 대한 수출 허가를 </a:t>
                      </a:r>
                      <a:b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b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별도로 받을 것을 요구</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endParaRPr>
                    </a:p>
                    <a:p>
                      <a:pPr marL="171450" marR="0" lvl="0" indent="-171450" algn="l" defTabSz="914400" eaLnBrk="1" fontAlgn="auto" latinLnBrk="0" hangingPunct="1">
                        <a:lnSpc>
                          <a:spcPct val="100000"/>
                        </a:lnSpc>
                        <a:spcBef>
                          <a:spcPts val="100"/>
                        </a:spcBef>
                        <a:spcAft>
                          <a:spcPts val="100"/>
                        </a:spcAft>
                        <a:buClrTx/>
                        <a:buSzTx/>
                        <a:buFontTx/>
                        <a:buChar char="-"/>
                        <a:tabLst/>
                        <a:defRPr/>
                      </a:pP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첨단 반도체 생산에 사용하는 노광</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식각</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증착</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세정 </a:t>
                      </a:r>
                      <a:b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b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등 </a:t>
                      </a: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12</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개 공정별 장비에 대한 수출 통제</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endParaRPr>
                    </a:p>
                    <a:p>
                      <a:pPr marL="171450" marR="0" lvl="0" indent="-171450" algn="l" defTabSz="914400" eaLnBrk="1" fontAlgn="auto" latinLnBrk="0" hangingPunct="1">
                        <a:lnSpc>
                          <a:spcPct val="100000"/>
                        </a:lnSpc>
                        <a:spcBef>
                          <a:spcPts val="100"/>
                        </a:spcBef>
                        <a:spcAft>
                          <a:spcPts val="100"/>
                        </a:spcAft>
                        <a:buClrTx/>
                        <a:buSzTx/>
                        <a:buFontTx/>
                        <a:buChar char="-"/>
                        <a:tabLst/>
                        <a:defRPr/>
                      </a:pPr>
                      <a:r>
                        <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13</a:t>
                      </a:r>
                      <a:r>
                        <a:rPr kumimoji="0" lang="ko-KR" altLang="en-US"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rPr>
                        <a:t>개 중국 반도체 스타트업을 무역 제재 명단에 추가</a:t>
                      </a:r>
                      <a:endParaRPr kumimoji="0" lang="en-US" altLang="ko-KR" sz="1000" b="0" i="0" u="none" strike="noStrike" kern="1200" cap="none" spc="0" normalizeH="0" baseline="0" dirty="0">
                        <a:ln>
                          <a:solidFill>
                            <a:srgbClr val="D9D9D9">
                              <a:alpha val="0"/>
                            </a:srgbClr>
                          </a:solidFill>
                        </a:ln>
                        <a:solidFill>
                          <a:schemeClr val="tx1">
                            <a:lumMod val="85000"/>
                            <a:lumOff val="15000"/>
                          </a:schemeClr>
                        </a:solidFill>
                        <a:effectLst/>
                        <a:uLnTx/>
                        <a:uFillTx/>
                        <a:latin typeface="+mn-lt"/>
                        <a:ea typeface="KoPub돋움체 Medium" panose="00000600000000000000" pitchFamily="2" charset="-127"/>
                        <a:cs typeface="+mn-cs"/>
                      </a:endParaRPr>
                    </a:p>
                  </a:txBody>
                  <a:tcPr marR="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4507969"/>
                  </a:ext>
                </a:extLst>
              </a:tr>
            </a:tbl>
          </a:graphicData>
        </a:graphic>
      </p:graphicFrame>
      <p:sp>
        <p:nvSpPr>
          <p:cNvPr id="20" name="TextBox 19">
            <a:extLst>
              <a:ext uri="{FF2B5EF4-FFF2-40B4-BE49-F238E27FC236}">
                <a16:creationId xmlns:a16="http://schemas.microsoft.com/office/drawing/2014/main" id="{C5719C86-4C02-EB3C-392E-0FAA4D8A8202}"/>
              </a:ext>
            </a:extLst>
          </p:cNvPr>
          <p:cNvSpPr txBox="1"/>
          <p:nvPr/>
        </p:nvSpPr>
        <p:spPr>
          <a:xfrm>
            <a:off x="5143862" y="6077664"/>
            <a:ext cx="4075944" cy="123111"/>
          </a:xfrm>
          <a:prstGeom prst="rect">
            <a:avLst/>
          </a:prstGeom>
          <a:noFill/>
        </p:spPr>
        <p:txBody>
          <a:bodyPr wrap="square" lIns="0" tIns="0" rIns="0" bIns="0" rtlCol="0">
            <a:spAutoFit/>
          </a:bodyPr>
          <a:lstStyle/>
          <a:p>
            <a:pPr defTabSz="914400"/>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Source:</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 언론보도 종합</a:t>
            </a:r>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경제연구원 </a:t>
            </a:r>
            <a:endParaRPr lang="en-US" altLang="ko-KR" sz="800"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endParaRPr>
          </a:p>
        </p:txBody>
      </p:sp>
      <p:grpSp>
        <p:nvGrpSpPr>
          <p:cNvPr id="21" name="그룹 20">
            <a:extLst>
              <a:ext uri="{FF2B5EF4-FFF2-40B4-BE49-F238E27FC236}">
                <a16:creationId xmlns:a16="http://schemas.microsoft.com/office/drawing/2014/main" id="{85EB937B-934B-FE61-F302-1C269B983E18}"/>
              </a:ext>
            </a:extLst>
          </p:cNvPr>
          <p:cNvGrpSpPr/>
          <p:nvPr/>
        </p:nvGrpSpPr>
        <p:grpSpPr>
          <a:xfrm>
            <a:off x="516694" y="2169861"/>
            <a:ext cx="8900355" cy="293219"/>
            <a:chOff x="704850" y="2013298"/>
            <a:chExt cx="4140200" cy="276837"/>
          </a:xfrm>
        </p:grpSpPr>
        <p:sp>
          <p:nvSpPr>
            <p:cNvPr id="22" name="TextBox 21">
              <a:extLst>
                <a:ext uri="{FF2B5EF4-FFF2-40B4-BE49-F238E27FC236}">
                  <a16:creationId xmlns:a16="http://schemas.microsoft.com/office/drawing/2014/main" id="{22799B2F-377A-B79A-4B2C-7BCE8873FA5F}"/>
                </a:ext>
              </a:extLst>
            </p:cNvPr>
            <p:cNvSpPr txBox="1"/>
            <p:nvPr/>
          </p:nvSpPr>
          <p:spPr>
            <a:xfrm>
              <a:off x="704850" y="2046854"/>
              <a:ext cx="1287777" cy="18887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미국의 주요 대중국 반도체 규제 사례</a:t>
              </a:r>
            </a:p>
          </p:txBody>
        </p:sp>
        <p:cxnSp>
          <p:nvCxnSpPr>
            <p:cNvPr id="23" name="직선 연결선 22">
              <a:extLst>
                <a:ext uri="{FF2B5EF4-FFF2-40B4-BE49-F238E27FC236}">
                  <a16:creationId xmlns:a16="http://schemas.microsoft.com/office/drawing/2014/main" id="{614F2681-7E35-F0F1-347B-A89DB845587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39C59CEF-8EBC-A4D3-DEED-CD5A1DA627A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텍스트 개체 틀 27">
            <a:extLst>
              <a:ext uri="{FF2B5EF4-FFF2-40B4-BE49-F238E27FC236}">
                <a16:creationId xmlns:a16="http://schemas.microsoft.com/office/drawing/2014/main" id="{2D2A9E47-EE08-F04E-52B9-7128031BF440}"/>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30" name="텍스트 개체 틀 28">
            <a:extLst>
              <a:ext uri="{FF2B5EF4-FFF2-40B4-BE49-F238E27FC236}">
                <a16:creationId xmlns:a16="http://schemas.microsoft.com/office/drawing/2014/main" id="{F5BE3900-7E8C-E3BA-5E9D-560DAADF6448}"/>
              </a:ext>
            </a:extLst>
          </p:cNvPr>
          <p:cNvSpPr>
            <a:spLocks noGrp="1"/>
          </p:cNvSpPr>
          <p:nvPr>
            <p:ph type="body" sz="quarter" idx="11"/>
          </p:nvPr>
        </p:nvSpPr>
        <p:spPr>
          <a:xfrm>
            <a:off x="488950" y="617249"/>
            <a:ext cx="8928100" cy="322262"/>
          </a:xfrm>
        </p:spPr>
        <p:txBody>
          <a:bodyPr/>
          <a:lstStyle/>
          <a:p>
            <a:r>
              <a:rPr lang="ko-KR" altLang="en-US" dirty="0"/>
              <a:t>② 반도체 자국 우선주의 확대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미국의 대중국 반도체 규제</a:t>
            </a:r>
          </a:p>
        </p:txBody>
      </p:sp>
    </p:spTree>
    <p:extLst>
      <p:ext uri="{BB962C8B-B14F-4D97-AF65-F5344CB8AC3E}">
        <p14:creationId xmlns:p14="http://schemas.microsoft.com/office/powerpoint/2010/main" val="1567821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dirty="0"/>
              <a:t>③ 반도체 </a:t>
            </a:r>
            <a:r>
              <a:rPr lang="en-US" altLang="ko-KR" dirty="0"/>
              <a:t>M&amp;A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반도체 패권경쟁으로 인한 </a:t>
            </a:r>
            <a:r>
              <a:rPr lang="en-US" altLang="ko-KR" dirty="0"/>
              <a:t>M&amp;A </a:t>
            </a:r>
            <a:r>
              <a:rPr lang="ko-KR" altLang="en-US" dirty="0"/>
              <a:t>제약 </a:t>
            </a:r>
            <a:r>
              <a:rPr lang="en-US" altLang="ko-KR" sz="2000" dirty="0"/>
              <a:t>(1/2)</a:t>
            </a:r>
            <a:endParaRPr lang="ko-KR" altLang="en-US" sz="200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낸드플래시 시장점유율 </a:t>
            </a:r>
            <a:r>
              <a:rPr lang="en-US" altLang="ko-KR" dirty="0"/>
              <a:t>2</a:t>
            </a:r>
            <a:r>
              <a:rPr lang="ko-KR" altLang="en-US" dirty="0"/>
              <a:t>위 기업인 일본 키옥시아와 </a:t>
            </a:r>
            <a:r>
              <a:rPr lang="en-US" altLang="ko-KR" dirty="0"/>
              <a:t>4</a:t>
            </a:r>
            <a:r>
              <a:rPr lang="ko-KR" altLang="en-US" dirty="0"/>
              <a:t>위 기업인 웨스턴디지털 간 합병을 위한 최종 조율 작업을 진행 중인 것으로 알려졌으나 </a:t>
            </a:r>
            <a:r>
              <a:rPr lang="en-US" altLang="ko-KR" dirty="0"/>
              <a:t>2023</a:t>
            </a:r>
            <a:r>
              <a:rPr lang="ko-KR" altLang="en-US" dirty="0"/>
              <a:t>년 </a:t>
            </a:r>
            <a:r>
              <a:rPr lang="en-US" altLang="ko-KR" dirty="0"/>
              <a:t>10</a:t>
            </a:r>
            <a:r>
              <a:rPr lang="ko-KR" altLang="en-US" dirty="0"/>
              <a:t>월 말 중단</a:t>
            </a:r>
            <a:r>
              <a:rPr lang="en-US" altLang="ko-KR" dirty="0"/>
              <a:t>. </a:t>
            </a:r>
            <a:r>
              <a:rPr lang="ko-KR" altLang="en-US" dirty="0"/>
              <a:t>키옥시아와 웨스턴디지털 합병이 성공할 경우</a:t>
            </a:r>
            <a:r>
              <a:rPr lang="en-US" altLang="ko-KR" dirty="0"/>
              <a:t>, </a:t>
            </a:r>
            <a:r>
              <a:rPr lang="ko-KR" altLang="en-US" dirty="0"/>
              <a:t>국내 반도체 기업을 제치고 낸드플래시 시장 </a:t>
            </a:r>
            <a:r>
              <a:rPr lang="en-US" altLang="ko-KR" dirty="0"/>
              <a:t>1</a:t>
            </a:r>
            <a:r>
              <a:rPr lang="ko-KR" altLang="en-US" dirty="0"/>
              <a:t>위에 등극할 수 있을 것으로 전망되었으나</a:t>
            </a:r>
            <a:r>
              <a:rPr lang="en-US" altLang="ko-KR" dirty="0"/>
              <a:t>,</a:t>
            </a:r>
            <a:r>
              <a:rPr lang="ko-KR" altLang="en-US" dirty="0"/>
              <a:t> 웨스턴디지털은 키옥시아에 협상 중단을 통보함</a:t>
            </a:r>
            <a:endParaRPr lang="en-US" altLang="ko-KR" dirty="0"/>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00982"/>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242782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 공급망 관련 주요 반도체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M&amp;A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이슈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낸드플래시 대표 기업간 합병 추진</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2">
            <a:extLst>
              <a:ext uri="{FF2B5EF4-FFF2-40B4-BE49-F238E27FC236}">
                <a16:creationId xmlns:a16="http://schemas.microsoft.com/office/drawing/2014/main" id="{34A5537E-3C38-472B-242F-1E50BB897DA7}"/>
              </a:ext>
            </a:extLst>
          </p:cNvPr>
          <p:cNvGraphicFramePr>
            <a:graphicFrameLocks noGrp="1"/>
          </p:cNvGraphicFramePr>
          <p:nvPr>
            <p:extLst>
              <p:ext uri="{D42A27DB-BD31-4B8C-83A1-F6EECF244321}">
                <p14:modId xmlns:p14="http://schemas.microsoft.com/office/powerpoint/2010/main" val="3371670673"/>
              </p:ext>
            </p:extLst>
          </p:nvPr>
        </p:nvGraphicFramePr>
        <p:xfrm>
          <a:off x="488948" y="2568705"/>
          <a:ext cx="8928000" cy="1590040"/>
        </p:xfrm>
        <a:graphic>
          <a:graphicData uri="http://schemas.openxmlformats.org/drawingml/2006/table">
            <a:tbl>
              <a:tblPr>
                <a:tableStyleId>{5C22544A-7EE6-4342-B048-85BDC9FD1C3A}</a:tableStyleId>
              </a:tblPr>
              <a:tblGrid>
                <a:gridCol w="483775">
                  <a:extLst>
                    <a:ext uri="{9D8B030D-6E8A-4147-A177-3AD203B41FA5}">
                      <a16:colId xmlns:a16="http://schemas.microsoft.com/office/drawing/2014/main" val="2420289166"/>
                    </a:ext>
                  </a:extLst>
                </a:gridCol>
                <a:gridCol w="812456">
                  <a:extLst>
                    <a:ext uri="{9D8B030D-6E8A-4147-A177-3AD203B41FA5}">
                      <a16:colId xmlns:a16="http://schemas.microsoft.com/office/drawing/2014/main" val="2433277210"/>
                    </a:ext>
                  </a:extLst>
                </a:gridCol>
                <a:gridCol w="653221">
                  <a:extLst>
                    <a:ext uri="{9D8B030D-6E8A-4147-A177-3AD203B41FA5}">
                      <a16:colId xmlns:a16="http://schemas.microsoft.com/office/drawing/2014/main" val="3210998610"/>
                    </a:ext>
                  </a:extLst>
                </a:gridCol>
                <a:gridCol w="809625">
                  <a:extLst>
                    <a:ext uri="{9D8B030D-6E8A-4147-A177-3AD203B41FA5}">
                      <a16:colId xmlns:a16="http://schemas.microsoft.com/office/drawing/2014/main" val="2985894606"/>
                    </a:ext>
                  </a:extLst>
                </a:gridCol>
                <a:gridCol w="657225">
                  <a:extLst>
                    <a:ext uri="{9D8B030D-6E8A-4147-A177-3AD203B41FA5}">
                      <a16:colId xmlns:a16="http://schemas.microsoft.com/office/drawing/2014/main" val="928085318"/>
                    </a:ext>
                  </a:extLst>
                </a:gridCol>
                <a:gridCol w="752475">
                  <a:extLst>
                    <a:ext uri="{9D8B030D-6E8A-4147-A177-3AD203B41FA5}">
                      <a16:colId xmlns:a16="http://schemas.microsoft.com/office/drawing/2014/main" val="936920740"/>
                    </a:ext>
                  </a:extLst>
                </a:gridCol>
                <a:gridCol w="4759223">
                  <a:extLst>
                    <a:ext uri="{9D8B030D-6E8A-4147-A177-3AD203B41FA5}">
                      <a16:colId xmlns:a16="http://schemas.microsoft.com/office/drawing/2014/main" val="737159794"/>
                    </a:ext>
                  </a:extLst>
                </a:gridCol>
              </a:tblGrid>
              <a:tr h="216000">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일자</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기업명 </a:t>
                      </a:r>
                    </a:p>
                  </a:txBody>
                  <a:tcPr anchor="ctr">
                    <a:lnL w="6350" cap="flat" cmpd="sng" algn="ctr">
                      <a:solidFill>
                        <a:schemeClr val="bg1">
                          <a:lumMod val="65000"/>
                        </a:schemeClr>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endParaRPr lang="ko-KR" altLang="en-US" sz="1000" b="1" dirty="0">
                        <a:gradFill>
                          <a:gsLst>
                            <a:gs pos="0">
                              <a:schemeClr val="bg1"/>
                            </a:gs>
                            <a:gs pos="100000">
                              <a:schemeClr val="bg1"/>
                            </a:gs>
                          </a:gsLst>
                          <a:lin ang="5400000" scaled="1"/>
                        </a:gradFill>
                        <a:latin typeface="KoPub돋움체 Medium (본문)"/>
                        <a:ea typeface="+mn-ea"/>
                      </a:endParaRP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 기업명</a:t>
                      </a:r>
                    </a:p>
                  </a:txBody>
                  <a:tcPr anchor="ctr">
                    <a:lnL w="6350" cap="flat" cmpd="sng" algn="ctr">
                      <a:solidFill>
                        <a:schemeClr val="bg1">
                          <a:lumMod val="65000"/>
                        </a:schemeClr>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endParaRPr lang="ko-KR" altLang="en-US" sz="1000" b="1" dirty="0">
                        <a:gradFill>
                          <a:gsLst>
                            <a:gs pos="0">
                              <a:schemeClr val="bg1"/>
                            </a:gs>
                            <a:gs pos="100000">
                              <a:schemeClr val="bg1"/>
                            </a:gs>
                          </a:gsLst>
                          <a:lin ang="5400000" scaled="1"/>
                        </a:gradFill>
                        <a:latin typeface="KoPub돋움체 Medium (본문)"/>
                        <a:ea typeface="+mn-ea"/>
                      </a:endParaRP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단계</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주요 현황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611642235"/>
                  </a:ext>
                </a:extLst>
              </a:tr>
              <a:tr h="200283">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국적</a:t>
                      </a: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46C4"/>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국적</a:t>
                      </a: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46C4"/>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30178911"/>
                  </a:ext>
                </a:extLst>
              </a:tr>
              <a:tr h="792788">
                <a:tc>
                  <a:txBody>
                    <a:bodyPr/>
                    <a:lstStyle/>
                    <a:p>
                      <a:pPr algn="ctr" latinLnBrk="1"/>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’23.10</a:t>
                      </a:r>
                      <a:endPar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키옥시아</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일본</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웨스턴디지털</a:t>
                      </a:r>
                      <a:b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(WD)</a:t>
                      </a:r>
                      <a:endPar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무산</a:t>
                      </a:r>
                      <a:b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(’23.10)</a:t>
                      </a:r>
                      <a:endParaRPr lang="ko-KR" altLang="en-US"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낸드플래시 시장점유율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 키옥시아와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4</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웨스턴디지털 간의 합병을 목표로 최종 조율 단계임이 알려졌으나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2023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말 협상이 중단되어 무산됨</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키옥시아와 웨스턴디지털 합병이 성사될 경우</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1</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 삼성전자</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SK</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하이닉스를 넘어 시장점유율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 사업자로 올라가게 되어 파장이 클 것으로 전망되었음</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한국 및 중국 정부의 합병 승인 불확실성</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키옥시아의 간접 출자자인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SK</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하이닉스</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컨소시움 형태로 투자</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의 반대 등이 합병 성사의 제약 요인으로 거론되었던 가운데</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2023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말 웨스턴디지털은 키옥시아에 협상 중단을 통보 </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899710"/>
                  </a:ext>
                </a:extLst>
              </a:tr>
            </a:tbl>
          </a:graphicData>
        </a:graphic>
      </p:graphicFrame>
      <p:sp>
        <p:nvSpPr>
          <p:cNvPr id="37" name="TextBox 36">
            <a:extLst>
              <a:ext uri="{FF2B5EF4-FFF2-40B4-BE49-F238E27FC236}">
                <a16:creationId xmlns:a16="http://schemas.microsoft.com/office/drawing/2014/main" id="{8690654A-16B0-409E-A237-90AC0ADB9FBF}"/>
              </a:ext>
            </a:extLst>
          </p:cNvPr>
          <p:cNvSpPr txBox="1"/>
          <p:nvPr/>
        </p:nvSpPr>
        <p:spPr>
          <a:xfrm>
            <a:off x="488948" y="4073391"/>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aphicFrame>
        <p:nvGraphicFramePr>
          <p:cNvPr id="5" name="차트 4">
            <a:extLst>
              <a:ext uri="{FF2B5EF4-FFF2-40B4-BE49-F238E27FC236}">
                <a16:creationId xmlns:a16="http://schemas.microsoft.com/office/drawing/2014/main" id="{8C21470F-E47C-3386-6AC8-4EA7441C76C4}"/>
              </a:ext>
            </a:extLst>
          </p:cNvPr>
          <p:cNvGraphicFramePr/>
          <p:nvPr/>
        </p:nvGraphicFramePr>
        <p:xfrm>
          <a:off x="1124673" y="4288139"/>
          <a:ext cx="2794183" cy="21824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차트 7">
            <a:extLst>
              <a:ext uri="{FF2B5EF4-FFF2-40B4-BE49-F238E27FC236}">
                <a16:creationId xmlns:a16="http://schemas.microsoft.com/office/drawing/2014/main" id="{47AED27E-4AAA-6438-05A2-725599BC4178}"/>
              </a:ext>
            </a:extLst>
          </p:cNvPr>
          <p:cNvGraphicFramePr/>
          <p:nvPr/>
        </p:nvGraphicFramePr>
        <p:xfrm>
          <a:off x="4699526" y="4284502"/>
          <a:ext cx="2794183" cy="2182414"/>
        </p:xfrm>
        <a:graphic>
          <a:graphicData uri="http://schemas.openxmlformats.org/drawingml/2006/chart">
            <c:chart xmlns:c="http://schemas.openxmlformats.org/drawingml/2006/chart" xmlns:r="http://schemas.openxmlformats.org/officeDocument/2006/relationships" r:id="rId3"/>
          </a:graphicData>
        </a:graphic>
      </p:graphicFrame>
      <p:sp>
        <p:nvSpPr>
          <p:cNvPr id="9" name="화살표: 오른쪽 8">
            <a:extLst>
              <a:ext uri="{FF2B5EF4-FFF2-40B4-BE49-F238E27FC236}">
                <a16:creationId xmlns:a16="http://schemas.microsoft.com/office/drawing/2014/main" id="{5A151862-341A-7F85-4C51-CC02BB0079D1}"/>
              </a:ext>
            </a:extLst>
          </p:cNvPr>
          <p:cNvSpPr/>
          <p:nvPr/>
        </p:nvSpPr>
        <p:spPr>
          <a:xfrm>
            <a:off x="4014643" y="5181603"/>
            <a:ext cx="485503" cy="327251"/>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TextBox 9">
            <a:extLst>
              <a:ext uri="{FF2B5EF4-FFF2-40B4-BE49-F238E27FC236}">
                <a16:creationId xmlns:a16="http://schemas.microsoft.com/office/drawing/2014/main" id="{C4F2E2BF-6CCF-9476-BBAA-3F01AC67C088}"/>
              </a:ext>
            </a:extLst>
          </p:cNvPr>
          <p:cNvSpPr txBox="1"/>
          <p:nvPr/>
        </p:nvSpPr>
        <p:spPr>
          <a:xfrm>
            <a:off x="488948" y="602629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DRAMeXchange, TrendForce,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
        <p:nvSpPr>
          <p:cNvPr id="11" name="양쪽 모서리가 둥근 사각형 19">
            <a:extLst>
              <a:ext uri="{FF2B5EF4-FFF2-40B4-BE49-F238E27FC236}">
                <a16:creationId xmlns:a16="http://schemas.microsoft.com/office/drawing/2014/main" id="{0853807E-C515-9BC6-F595-DBE395963568}"/>
              </a:ext>
            </a:extLst>
          </p:cNvPr>
          <p:cNvSpPr/>
          <p:nvPr/>
        </p:nvSpPr>
        <p:spPr>
          <a:xfrm>
            <a:off x="898255" y="4313098"/>
            <a:ext cx="3004968" cy="231860"/>
          </a:xfrm>
          <a:prstGeom prst="round2Same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&lt;</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낸드플래시 시장 기업별 점유율</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(’23</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년 </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2</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분기</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)&gt;</a:t>
            </a:r>
            <a:endPar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12" name="양쪽 모서리가 둥근 사각형 19">
            <a:extLst>
              <a:ext uri="{FF2B5EF4-FFF2-40B4-BE49-F238E27FC236}">
                <a16:creationId xmlns:a16="http://schemas.microsoft.com/office/drawing/2014/main" id="{84CACE5F-5DF3-C3EA-EBFD-71FB494B191B}"/>
              </a:ext>
            </a:extLst>
          </p:cNvPr>
          <p:cNvSpPr/>
          <p:nvPr/>
        </p:nvSpPr>
        <p:spPr>
          <a:xfrm>
            <a:off x="4230123" y="4313098"/>
            <a:ext cx="3004968" cy="231860"/>
          </a:xfrm>
          <a:prstGeom prst="round2SameRect">
            <a:avLst>
              <a:gd name="adj1" fmla="val 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&lt;</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키옥시아</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a:t>
            </a:r>
            <a:r>
              <a:rPr kumimoji="0" lang="ko-KR" altLang="en-US"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웨스턴디지털 합병 성사 시 점유율 변화 전망</a:t>
            </a:r>
            <a:r>
              <a:rPr kumimoji="0" lang="en-US" altLang="ko-KR" sz="10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a:ea typeface="KoPub돋움체 Medium"/>
                <a:cs typeface="+mn-cs"/>
              </a:rPr>
              <a:t>&gt;</a:t>
            </a:r>
            <a:endPar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2" name="직사각형 1">
            <a:extLst>
              <a:ext uri="{FF2B5EF4-FFF2-40B4-BE49-F238E27FC236}">
                <a16:creationId xmlns:a16="http://schemas.microsoft.com/office/drawing/2014/main" id="{97CF4829-62D8-6689-F890-2F1B3A2EB539}"/>
              </a:ext>
            </a:extLst>
          </p:cNvPr>
          <p:cNvSpPr/>
          <p:nvPr/>
        </p:nvSpPr>
        <p:spPr>
          <a:xfrm>
            <a:off x="3910318" y="2549654"/>
            <a:ext cx="756932" cy="1627287"/>
          </a:xfrm>
          <a:prstGeom prst="rect">
            <a:avLst/>
          </a:prstGeom>
          <a:noFill/>
          <a:ln w="38100">
            <a:solidFill>
              <a:srgbClr val="AA7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 name="화살표: 오른쪽 3">
            <a:extLst>
              <a:ext uri="{FF2B5EF4-FFF2-40B4-BE49-F238E27FC236}">
                <a16:creationId xmlns:a16="http://schemas.microsoft.com/office/drawing/2014/main" id="{1DE231D8-30D8-F36A-F3A1-F3D0A9E4A186}"/>
              </a:ext>
            </a:extLst>
          </p:cNvPr>
          <p:cNvSpPr/>
          <p:nvPr/>
        </p:nvSpPr>
        <p:spPr>
          <a:xfrm>
            <a:off x="7598214" y="5181603"/>
            <a:ext cx="485503" cy="327251"/>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직사각형 5">
            <a:extLst>
              <a:ext uri="{FF2B5EF4-FFF2-40B4-BE49-F238E27FC236}">
                <a16:creationId xmlns:a16="http://schemas.microsoft.com/office/drawing/2014/main" id="{59B6E97A-6C15-0963-782A-44BDC3573668}"/>
              </a:ext>
            </a:extLst>
          </p:cNvPr>
          <p:cNvSpPr/>
          <p:nvPr/>
        </p:nvSpPr>
        <p:spPr>
          <a:xfrm>
            <a:off x="8293063" y="5077097"/>
            <a:ext cx="887622" cy="573682"/>
          </a:xfrm>
          <a:prstGeom prst="rect">
            <a:avLst/>
          </a:prstGeom>
          <a:ln w="19050">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M&amp;A </a:t>
            </a:r>
            <a:r>
              <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협상 중단 </a:t>
            </a:r>
            <a:r>
              <a:rPr kumimoji="0" lang="en-US" altLang="ko-KR"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(2023.10)</a:t>
            </a: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직사각형 6">
            <a:extLst>
              <a:ext uri="{FF2B5EF4-FFF2-40B4-BE49-F238E27FC236}">
                <a16:creationId xmlns:a16="http://schemas.microsoft.com/office/drawing/2014/main" id="{D7612B89-51EF-283F-0363-DD7643E029A3}"/>
              </a:ext>
            </a:extLst>
          </p:cNvPr>
          <p:cNvSpPr/>
          <p:nvPr/>
        </p:nvSpPr>
        <p:spPr>
          <a:xfrm>
            <a:off x="8293063" y="4905521"/>
            <a:ext cx="887622" cy="915186"/>
          </a:xfrm>
          <a:prstGeom prst="rect">
            <a:avLst/>
          </a:prstGeom>
          <a:noFill/>
          <a:ln w="38100">
            <a:solidFill>
              <a:srgbClr val="AA7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955903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dirty="0"/>
              <a:t>③ 반도체 </a:t>
            </a:r>
            <a:r>
              <a:rPr lang="en-US" altLang="ko-KR" dirty="0"/>
              <a:t>M&amp;A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반도체 패권경쟁으로 인한 </a:t>
            </a:r>
            <a:r>
              <a:rPr lang="en-US" altLang="ko-KR" dirty="0"/>
              <a:t>M&amp;A </a:t>
            </a:r>
            <a:r>
              <a:rPr lang="ko-KR" altLang="en-US" dirty="0"/>
              <a:t>제약 </a:t>
            </a:r>
            <a:r>
              <a:rPr lang="en-US" altLang="ko-KR" sz="2000" dirty="0"/>
              <a:t>(2/2)</a:t>
            </a:r>
            <a:r>
              <a:rPr lang="ko-KR" altLang="en-US" sz="2000" dirty="0"/>
              <a:t>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글로벌 반도체 </a:t>
            </a:r>
            <a:r>
              <a:rPr lang="en-US" altLang="ko-KR" dirty="0"/>
              <a:t>M&amp;A</a:t>
            </a:r>
            <a:r>
              <a:rPr lang="ko-KR" altLang="en-US" dirty="0"/>
              <a:t>는 미국</a:t>
            </a:r>
            <a:r>
              <a:rPr lang="en-US" altLang="ko-KR" dirty="0"/>
              <a:t>, </a:t>
            </a:r>
            <a:r>
              <a:rPr lang="ko-KR" altLang="en-US" dirty="0"/>
              <a:t>중국 등 반도체 경쟁이 심화되는 시장 흐름의 영향으로 대형 </a:t>
            </a:r>
            <a:r>
              <a:rPr lang="en-US" altLang="ko-KR" dirty="0"/>
              <a:t>M&amp;A</a:t>
            </a:r>
            <a:r>
              <a:rPr lang="ko-KR" altLang="en-US" dirty="0"/>
              <a:t>가 나타나기 어려운 환경에 직면함</a:t>
            </a:r>
            <a:r>
              <a:rPr lang="en-US" altLang="ko-KR" dirty="0"/>
              <a:t>. SK</a:t>
            </a:r>
            <a:r>
              <a:rPr lang="ko-KR" altLang="en-US" dirty="0"/>
              <a:t>하이닉스의 인텔 낸드플래시 사업부 인수는 중국 정부의 인수 승인 조건을 받아들이며 성사되었으나</a:t>
            </a:r>
            <a:r>
              <a:rPr lang="en-US" altLang="ko-KR" dirty="0"/>
              <a:t>, </a:t>
            </a:r>
            <a:r>
              <a:rPr lang="ko-KR" altLang="en-US" dirty="0"/>
              <a:t>최근 인텔의 이스라엘 반도체기업 타워세미컨덕터 인수가 무산되는 등 </a:t>
            </a:r>
            <a:r>
              <a:rPr lang="en-US" altLang="ko-KR" dirty="0"/>
              <a:t>M&amp;A </a:t>
            </a:r>
            <a:r>
              <a:rPr lang="ko-KR" altLang="en-US" dirty="0"/>
              <a:t>추진이 불발되는 사례가 나타나고 있음</a:t>
            </a:r>
            <a:r>
              <a:rPr lang="en-US" altLang="ko-KR" dirty="0"/>
              <a:t> </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00982"/>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278092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 공급망 관련 주요 반도체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M&amp;A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이슈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패권경쟁으로 인한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M&amp;A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무산 및 추진 사례</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2">
            <a:extLst>
              <a:ext uri="{FF2B5EF4-FFF2-40B4-BE49-F238E27FC236}">
                <a16:creationId xmlns:a16="http://schemas.microsoft.com/office/drawing/2014/main" id="{34A5537E-3C38-472B-242F-1E50BB897DA7}"/>
              </a:ext>
            </a:extLst>
          </p:cNvPr>
          <p:cNvGraphicFramePr>
            <a:graphicFrameLocks noGrp="1"/>
          </p:cNvGraphicFramePr>
          <p:nvPr>
            <p:extLst>
              <p:ext uri="{D42A27DB-BD31-4B8C-83A1-F6EECF244321}">
                <p14:modId xmlns:p14="http://schemas.microsoft.com/office/powerpoint/2010/main" val="1222086642"/>
              </p:ext>
            </p:extLst>
          </p:nvPr>
        </p:nvGraphicFramePr>
        <p:xfrm>
          <a:off x="488948" y="2568704"/>
          <a:ext cx="8928000" cy="3386926"/>
        </p:xfrm>
        <a:graphic>
          <a:graphicData uri="http://schemas.openxmlformats.org/drawingml/2006/table">
            <a:tbl>
              <a:tblPr>
                <a:tableStyleId>{5C22544A-7EE6-4342-B048-85BDC9FD1C3A}</a:tableStyleId>
              </a:tblPr>
              <a:tblGrid>
                <a:gridCol w="483775">
                  <a:extLst>
                    <a:ext uri="{9D8B030D-6E8A-4147-A177-3AD203B41FA5}">
                      <a16:colId xmlns:a16="http://schemas.microsoft.com/office/drawing/2014/main" val="2420289166"/>
                    </a:ext>
                  </a:extLst>
                </a:gridCol>
                <a:gridCol w="812456">
                  <a:extLst>
                    <a:ext uri="{9D8B030D-6E8A-4147-A177-3AD203B41FA5}">
                      <a16:colId xmlns:a16="http://schemas.microsoft.com/office/drawing/2014/main" val="2433277210"/>
                    </a:ext>
                  </a:extLst>
                </a:gridCol>
                <a:gridCol w="653221">
                  <a:extLst>
                    <a:ext uri="{9D8B030D-6E8A-4147-A177-3AD203B41FA5}">
                      <a16:colId xmlns:a16="http://schemas.microsoft.com/office/drawing/2014/main" val="3210998610"/>
                    </a:ext>
                  </a:extLst>
                </a:gridCol>
                <a:gridCol w="809625">
                  <a:extLst>
                    <a:ext uri="{9D8B030D-6E8A-4147-A177-3AD203B41FA5}">
                      <a16:colId xmlns:a16="http://schemas.microsoft.com/office/drawing/2014/main" val="2985894606"/>
                    </a:ext>
                  </a:extLst>
                </a:gridCol>
                <a:gridCol w="657225">
                  <a:extLst>
                    <a:ext uri="{9D8B030D-6E8A-4147-A177-3AD203B41FA5}">
                      <a16:colId xmlns:a16="http://schemas.microsoft.com/office/drawing/2014/main" val="928085318"/>
                    </a:ext>
                  </a:extLst>
                </a:gridCol>
                <a:gridCol w="752475">
                  <a:extLst>
                    <a:ext uri="{9D8B030D-6E8A-4147-A177-3AD203B41FA5}">
                      <a16:colId xmlns:a16="http://schemas.microsoft.com/office/drawing/2014/main" val="936920740"/>
                    </a:ext>
                  </a:extLst>
                </a:gridCol>
                <a:gridCol w="4759223">
                  <a:extLst>
                    <a:ext uri="{9D8B030D-6E8A-4147-A177-3AD203B41FA5}">
                      <a16:colId xmlns:a16="http://schemas.microsoft.com/office/drawing/2014/main" val="737159794"/>
                    </a:ext>
                  </a:extLst>
                </a:gridCol>
              </a:tblGrid>
              <a:tr h="335824">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일자</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인수 기업</a:t>
                      </a:r>
                    </a:p>
                  </a:txBody>
                  <a:tcPr anchor="ctr">
                    <a:lnL w="6350" cap="flat" cmpd="sng" algn="ctr">
                      <a:solidFill>
                        <a:schemeClr val="bg1">
                          <a:lumMod val="65000"/>
                        </a:schemeClr>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endParaRPr lang="ko-KR" altLang="en-US" sz="1000" b="1" dirty="0">
                        <a:gradFill>
                          <a:gsLst>
                            <a:gs pos="0">
                              <a:schemeClr val="bg1"/>
                            </a:gs>
                            <a:gs pos="100000">
                              <a:schemeClr val="bg1"/>
                            </a:gs>
                          </a:gsLst>
                          <a:lin ang="5400000" scaled="1"/>
                        </a:gradFill>
                        <a:latin typeface="KoPub돋움체 Medium (본문)"/>
                        <a:ea typeface="+mn-ea"/>
                      </a:endParaRP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피인수 기업</a:t>
                      </a:r>
                    </a:p>
                  </a:txBody>
                  <a:tcPr anchor="ctr">
                    <a:lnL w="6350" cap="flat" cmpd="sng" algn="ctr">
                      <a:solidFill>
                        <a:schemeClr val="bg1">
                          <a:lumMod val="65000"/>
                        </a:schemeClr>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endParaRPr lang="ko-KR" altLang="en-US" sz="1000" b="1" dirty="0">
                        <a:gradFill>
                          <a:gsLst>
                            <a:gs pos="0">
                              <a:schemeClr val="bg1"/>
                            </a:gs>
                            <a:gs pos="100000">
                              <a:schemeClr val="bg1"/>
                            </a:gs>
                          </a:gsLst>
                          <a:lin ang="5400000" scaled="1"/>
                        </a:gradFill>
                        <a:latin typeface="KoPub돋움체 Medium (본문)"/>
                        <a:ea typeface="+mn-ea"/>
                      </a:endParaRP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단계</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rowSpan="2">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주요 현황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611642235"/>
                  </a:ext>
                </a:extLst>
              </a:tr>
              <a:tr h="335824">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국적</a:t>
                      </a: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46C4"/>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a:txBody>
                    <a:bodyPr/>
                    <a:lstStyle/>
                    <a:p>
                      <a:pPr algn="ctr" latinLnBrk="1"/>
                      <a:r>
                        <a:rPr lang="ko-KR" altLang="en-US" sz="1000" b="1" dirty="0">
                          <a:gradFill>
                            <a:gsLst>
                              <a:gs pos="0">
                                <a:schemeClr val="bg1"/>
                              </a:gs>
                              <a:gs pos="100000">
                                <a:schemeClr val="bg1"/>
                              </a:gs>
                            </a:gsLst>
                            <a:lin ang="5400000" scaled="1"/>
                          </a:gradFill>
                          <a:latin typeface="KoPub돋움체 Medium (본문)"/>
                          <a:ea typeface="+mn-ea"/>
                        </a:rPr>
                        <a:t>국적</a:t>
                      </a:r>
                    </a:p>
                  </a:txBody>
                  <a:tcPr anchor="ctr">
                    <a:lnL w="12700" cap="flat" cmpd="sng" algn="ctr">
                      <a:solidFill>
                        <a:srgbClr val="00338D"/>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46C4"/>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tc vMerge="1">
                  <a:txBody>
                    <a:bodyPr/>
                    <a:lstStyle/>
                    <a:p>
                      <a:pPr algn="ctr" latinLnBrk="1"/>
                      <a:endParaRPr lang="ko-KR" altLang="en-US" sz="1000" dirty="0">
                        <a:solidFill>
                          <a:schemeClr val="bg1"/>
                        </a:solidFill>
                        <a:latin typeface="KoPub돋움체 Medium (본문)"/>
                        <a:ea typeface="+mn-ea"/>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30178911"/>
                  </a:ext>
                </a:extLst>
              </a:tr>
              <a:tr h="752804">
                <a:tc>
                  <a:txBody>
                    <a:bodyPr/>
                    <a:lstStyle/>
                    <a:p>
                      <a:pPr algn="ctr" latinLnBrk="1"/>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’22.02</a:t>
                      </a:r>
                      <a:endPar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인텔</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Tower </a:t>
                      </a:r>
                      <a:r>
                        <a:rPr lang="en-US" altLang="ko-KR" sz="7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Semiconductor</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이스라엘</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무산</a:t>
                      </a:r>
                      <a:endPar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(’23.08)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defTabSz="914400" eaLnBrk="1" fontAlgn="auto" latinLnBrk="0" hangingPunct="1">
                        <a:lnSpc>
                          <a:spcPct val="100000"/>
                        </a:lnSpc>
                        <a:spcBef>
                          <a:spcPts val="100"/>
                        </a:spcBef>
                        <a:spcAft>
                          <a:spcPts val="100"/>
                        </a:spcAft>
                        <a:buClrTx/>
                        <a:buSzTx/>
                        <a:buFont typeface="Wingdings" panose="05000000000000000000" pitchFamily="2" charset="2"/>
                        <a:buChar char="§"/>
                        <a:tabLst/>
                        <a:defRP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인텔은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이스라엘의 파운드리 기업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Tower Semiconductor</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를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54</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억 달러에 인수할 것임을 발표</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인텔의 파운드리 시장 지배력 확대를 우려한 중국 정부로부터 합병 승인을 받지 못한 인텔은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8</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인수 계약 철회를 선언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위약금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3.5</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억 달러 부담</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4507969"/>
                  </a:ext>
                </a:extLst>
              </a:tr>
              <a:tr h="696136">
                <a:tc>
                  <a:txBody>
                    <a:bodyPr/>
                    <a:lstStyle/>
                    <a:p>
                      <a:pPr algn="ctr" latinLnBrk="1"/>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’21.03</a:t>
                      </a:r>
                      <a:endPar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Wise Road</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Capital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중국</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매그나칩</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반도체</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한국</a:t>
                      </a:r>
                      <a:b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en-US" altLang="ko-KR" sz="7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7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 상장사</a:t>
                      </a:r>
                      <a:r>
                        <a:rPr lang="en-US" altLang="ko-KR" sz="7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무산</a:t>
                      </a:r>
                      <a:endPar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(’21.12)</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중국계 사모펀드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Wise Road Capital</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은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한국의 시스템 반도체 기업 매그나칩반도체를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1.6</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조 원에 인수할 것을 발표</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 정부에서 국가 안보 위협을 이유로 해당 인수 건에 반대 의사를 밝혀 최종 거래가 무산됨</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0949326"/>
                  </a:ext>
                </a:extLst>
              </a:tr>
              <a:tr h="1266338">
                <a:tc>
                  <a:txBody>
                    <a:bodyPr/>
                    <a:lstStyle/>
                    <a:p>
                      <a:pPr algn="ctr" latinLnBrk="1"/>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’20.10</a:t>
                      </a:r>
                      <a:endPar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SK</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하이닉스</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한국</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인텔</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낸드플래시 사업부</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a:t>
                      </a:r>
                      <a:r>
                        <a:rPr lang="ko-KR" altLang="en-US"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차 완료</a:t>
                      </a:r>
                      <a:endPar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0" indent="0" algn="ctr" latinLnBrk="0">
                        <a:spcBef>
                          <a:spcPts val="100"/>
                        </a:spcBef>
                        <a:spcAft>
                          <a:spcPts val="100"/>
                        </a:spcAft>
                        <a:buFont typeface="Wingdings" panose="05000000000000000000" pitchFamily="2" charset="2"/>
                        <a:buNone/>
                      </a:pPr>
                      <a:r>
                        <a:rPr lang="en-US" altLang="ko-KR" sz="900" b="1"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(’21.12)</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latinLnBrk="0">
                        <a:spcBef>
                          <a:spcPts val="100"/>
                        </a:spcBef>
                        <a:spcAft>
                          <a:spcPts val="100"/>
                        </a:spcAft>
                        <a:buFont typeface="Wingdings" panose="05000000000000000000" pitchFamily="2" charset="2"/>
                        <a:buChar char="§"/>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SK</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하이닉스는 인텔의 낸드플래시 및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SSD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사업 부문을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90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억 달러에 인수할 것을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월에 발표함</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12</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70</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억 달러를 지급하고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단계</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(SSD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사업 및 중국 팹 시설 관련 자산</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인수를 완료한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SK</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하이닉스는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’25</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월까지 잔여 인수대금을 지급하고 낸드플래시 웨이퍼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R&amp;D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등 유</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무형 자산을 이전 받을 예정임 </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Bef>
                          <a:spcPts val="100"/>
                        </a:spcBef>
                        <a:spcAft>
                          <a:spcPts val="100"/>
                        </a:spcAft>
                        <a:buFont typeface="Wingdings" panose="05000000000000000000" pitchFamily="2" charset="2"/>
                        <a:buChar char="§"/>
                      </a:pP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합병 과정에서 중국 정부는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SSD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가격 인상 제한</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의 경쟁자 진입 지원</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SSD </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제품 생산량 확대 등 </a:t>
                      </a:r>
                      <a:r>
                        <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6</a:t>
                      </a:r>
                      <a:r>
                        <a:rPr lang="ko-KR" altLang="en-US"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가지 인수 승인 조건을 제시함</a:t>
                      </a:r>
                      <a:endParaRPr lang="en-US" altLang="ko-KR" sz="900" b="0" i="0" u="none" strike="noStrike" kern="0" spc="-30" baseline="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1772005"/>
                  </a:ext>
                </a:extLst>
              </a:tr>
            </a:tbl>
          </a:graphicData>
        </a:graphic>
      </p:graphicFrame>
      <p:sp>
        <p:nvSpPr>
          <p:cNvPr id="46" name="직사각형 45">
            <a:extLst>
              <a:ext uri="{FF2B5EF4-FFF2-40B4-BE49-F238E27FC236}">
                <a16:creationId xmlns:a16="http://schemas.microsoft.com/office/drawing/2014/main" id="{4DAE0261-61C7-A423-D68D-A658E481BA82}"/>
              </a:ext>
            </a:extLst>
          </p:cNvPr>
          <p:cNvSpPr/>
          <p:nvPr/>
        </p:nvSpPr>
        <p:spPr>
          <a:xfrm>
            <a:off x="3910318" y="2549654"/>
            <a:ext cx="756932" cy="3405978"/>
          </a:xfrm>
          <a:prstGeom prst="rect">
            <a:avLst/>
          </a:prstGeom>
          <a:noFill/>
          <a:ln w="38100">
            <a:solidFill>
              <a:srgbClr val="AA7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7" name="TextBox 36">
            <a:extLst>
              <a:ext uri="{FF2B5EF4-FFF2-40B4-BE49-F238E27FC236}">
                <a16:creationId xmlns:a16="http://schemas.microsoft.com/office/drawing/2014/main" id="{8690654A-16B0-409E-A237-90AC0ADB9FBF}"/>
              </a:ext>
            </a:extLst>
          </p:cNvPr>
          <p:cNvSpPr txBox="1"/>
          <p:nvPr/>
        </p:nvSpPr>
        <p:spPr>
          <a:xfrm>
            <a:off x="489050" y="5990563"/>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3450211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5ECE194-AF80-E199-A33A-0A0F5E568237}"/>
              </a:ext>
            </a:extLst>
          </p:cNvPr>
          <p:cNvSpPr>
            <a:spLocks noGrp="1"/>
          </p:cNvSpPr>
          <p:nvPr>
            <p:ph type="body" sz="quarter" idx="13"/>
          </p:nvPr>
        </p:nvSpPr>
        <p:spPr/>
        <p:txBody>
          <a:bodyPr/>
          <a:lstStyle/>
          <a:p>
            <a:r>
              <a:rPr lang="ko-KR" altLang="en-US" dirty="0"/>
              <a:t>반도체 크로스보더 대형 </a:t>
            </a:r>
            <a:r>
              <a:rPr lang="en-US" altLang="ko-KR" dirty="0"/>
              <a:t>M&amp;A</a:t>
            </a:r>
            <a:r>
              <a:rPr lang="ko-KR" altLang="en-US" dirty="0"/>
              <a:t>는 제한적 상황을 맞이하였지만</a:t>
            </a:r>
            <a:r>
              <a:rPr lang="en-US" altLang="ko-KR" dirty="0"/>
              <a:t>, </a:t>
            </a:r>
            <a:r>
              <a:rPr lang="ko-KR" altLang="en-US" dirty="0"/>
              <a:t>국내 반도체 기업들은 </a:t>
            </a:r>
            <a:r>
              <a:rPr lang="en-US" altLang="ko-KR" dirty="0"/>
              <a:t>M&amp;A</a:t>
            </a:r>
            <a:r>
              <a:rPr lang="ko-KR" altLang="en-US" dirty="0"/>
              <a:t>를 통한 성장 동력을 지속 모색하고 있음</a:t>
            </a:r>
            <a:r>
              <a:rPr lang="en-US" altLang="ko-KR" dirty="0"/>
              <a:t>. SKC</a:t>
            </a:r>
            <a:r>
              <a:rPr lang="ko-KR" altLang="en-US" dirty="0"/>
              <a:t>의 국내 반도체 테스트 소켓 전문업체 </a:t>
            </a:r>
            <a:r>
              <a:rPr lang="en-US" altLang="ko-KR" dirty="0"/>
              <a:t>ISC </a:t>
            </a:r>
            <a:r>
              <a:rPr lang="ko-KR" altLang="en-US" dirty="0"/>
              <a:t>인수</a:t>
            </a:r>
            <a:r>
              <a:rPr lang="en-US" altLang="ko-KR" dirty="0"/>
              <a:t>, SK</a:t>
            </a:r>
            <a:r>
              <a:rPr lang="ko-KR" altLang="en-US" dirty="0"/>
              <a:t>하이닉스의 파운드리 생산업체 키파운드리 인수 등 반도체 생산 역량 강화를 위한 </a:t>
            </a:r>
            <a:r>
              <a:rPr lang="en-US" altLang="ko-KR" dirty="0"/>
              <a:t>M&amp;A</a:t>
            </a:r>
            <a:r>
              <a:rPr lang="ko-KR" altLang="en-US" dirty="0"/>
              <a:t>가 진행</a:t>
            </a:r>
            <a:r>
              <a:rPr lang="en-US" altLang="ko-KR" dirty="0"/>
              <a:t>. </a:t>
            </a:r>
            <a:r>
              <a:rPr lang="ko-KR" altLang="en-US" dirty="0"/>
              <a:t>또한</a:t>
            </a:r>
            <a:r>
              <a:rPr lang="en-US" altLang="ko-KR" dirty="0"/>
              <a:t> </a:t>
            </a:r>
            <a:r>
              <a:rPr lang="ko-KR" altLang="en-US" dirty="0"/>
              <a:t>차량용 반도체 및 </a:t>
            </a:r>
            <a:r>
              <a:rPr lang="en-US" altLang="ko-KR" dirty="0"/>
              <a:t>AI </a:t>
            </a:r>
            <a:r>
              <a:rPr lang="ko-KR" altLang="en-US" dirty="0"/>
              <a:t>반도체 분야에 투자 유치가 이뤄짐 </a:t>
            </a:r>
          </a:p>
        </p:txBody>
      </p:sp>
      <p:grpSp>
        <p:nvGrpSpPr>
          <p:cNvPr id="5" name="그룹 4">
            <a:extLst>
              <a:ext uri="{FF2B5EF4-FFF2-40B4-BE49-F238E27FC236}">
                <a16:creationId xmlns:a16="http://schemas.microsoft.com/office/drawing/2014/main" id="{6B586D5C-635B-E3F4-78FE-F1D7B17A0934}"/>
              </a:ext>
            </a:extLst>
          </p:cNvPr>
          <p:cNvGrpSpPr/>
          <p:nvPr/>
        </p:nvGrpSpPr>
        <p:grpSpPr>
          <a:xfrm>
            <a:off x="489000" y="2168525"/>
            <a:ext cx="8928049" cy="276837"/>
            <a:chOff x="704850" y="2013298"/>
            <a:chExt cx="5322273" cy="276837"/>
          </a:xfrm>
        </p:grpSpPr>
        <p:sp>
          <p:nvSpPr>
            <p:cNvPr id="6" name="TextBox 5">
              <a:extLst>
                <a:ext uri="{FF2B5EF4-FFF2-40B4-BE49-F238E27FC236}">
                  <a16:creationId xmlns:a16="http://schemas.microsoft.com/office/drawing/2014/main" id="{FD2250F1-219E-357B-E798-EF67FBBB419D}"/>
                </a:ext>
              </a:extLst>
            </p:cNvPr>
            <p:cNvSpPr txBox="1"/>
            <p:nvPr/>
          </p:nvSpPr>
          <p:spPr>
            <a:xfrm>
              <a:off x="704850" y="2046854"/>
              <a:ext cx="1343570" cy="215444"/>
            </a:xfrm>
            <a:prstGeom prst="rect">
              <a:avLst/>
            </a:prstGeom>
            <a:noFill/>
          </p:spPr>
          <p:txBody>
            <a:bodyPr wrap="none" lIns="0" tIns="0" rIns="0" bIns="0" rtlCol="0">
              <a:spAutoFit/>
            </a:bodyPr>
            <a:lstStyle/>
            <a:p>
              <a:pPr marL="12700" marR="0" lvl="0" indent="0" algn="l" defTabSz="914400" rtl="0" eaLnBrk="1" fontAlgn="auto" latinLnBrk="1" hangingPunct="1">
                <a:lnSpc>
                  <a:spcPct val="100000"/>
                </a:lnSpc>
                <a:spcBef>
                  <a:spcPts val="100"/>
                </a:spcBef>
                <a:spcAft>
                  <a:spcPts val="0"/>
                </a:spcAft>
                <a:buClrTx/>
                <a:buSzTx/>
                <a:buFontTx/>
                <a:buNone/>
                <a:tabLst/>
                <a:defRPr/>
              </a:pPr>
              <a:r>
                <a:rPr kumimoji="0" lang="ko-KR" altLang="en-US"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rPr>
                <a:t>최근 국내 반도체 관련 투자 사례</a:t>
              </a:r>
              <a:endParaRPr kumimoji="0" lang="en-US" altLang="ko-KR" sz="1400" b="0" i="0" u="none" strike="noStrike" kern="1200" cap="none" spc="-25" normalizeH="0" baseline="0" noProof="0" dirty="0">
                <a:ln>
                  <a:noFill/>
                </a:ln>
                <a:gradFill>
                  <a:gsLst>
                    <a:gs pos="0">
                      <a:srgbClr val="00338D"/>
                    </a:gs>
                    <a:gs pos="100000">
                      <a:srgbClr val="00338D"/>
                    </a:gs>
                  </a:gsLst>
                  <a:lin ang="5400000" scaled="1"/>
                </a:gradFill>
                <a:effectLst/>
                <a:uLnTx/>
                <a:uFillTx/>
                <a:latin typeface="KoPub돋움체 Bold" panose="00000800000000000000" pitchFamily="2" charset="-127"/>
                <a:ea typeface="KoPub돋움체 Bold" panose="00000800000000000000" pitchFamily="2" charset="-127"/>
                <a:cs typeface="+mn-cs"/>
              </a:endParaRPr>
            </a:p>
          </p:txBody>
        </p:sp>
        <p:cxnSp>
          <p:nvCxnSpPr>
            <p:cNvPr id="7" name="직선 연결선 6">
              <a:extLst>
                <a:ext uri="{FF2B5EF4-FFF2-40B4-BE49-F238E27FC236}">
                  <a16:creationId xmlns:a16="http://schemas.microsoft.com/office/drawing/2014/main" id="{C67E8FD4-0505-B997-B3CA-8751EBC1B193}"/>
                </a:ext>
              </a:extLst>
            </p:cNvPr>
            <p:cNvCxnSpPr>
              <a:cxnSpLocks/>
            </p:cNvCxnSpPr>
            <p:nvPr/>
          </p:nvCxnSpPr>
          <p:spPr>
            <a:xfrm>
              <a:off x="704850" y="2013298"/>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DC48D1D8-F250-E8A3-7B48-7F6C87168B6D}"/>
                </a:ext>
              </a:extLst>
            </p:cNvPr>
            <p:cNvCxnSpPr>
              <a:cxnSpLocks/>
            </p:cNvCxnSpPr>
            <p:nvPr/>
          </p:nvCxnSpPr>
          <p:spPr>
            <a:xfrm>
              <a:off x="704850" y="2290135"/>
              <a:ext cx="532227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8E83906-7EF4-9A6D-41D3-8FC879F0826D}"/>
              </a:ext>
            </a:extLst>
          </p:cNvPr>
          <p:cNvSpPr txBox="1"/>
          <p:nvPr/>
        </p:nvSpPr>
        <p:spPr>
          <a:xfrm>
            <a:off x="489000" y="5987481"/>
            <a:ext cx="8928049"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7" name="텍스트 개체 틀 27">
            <a:extLst>
              <a:ext uri="{FF2B5EF4-FFF2-40B4-BE49-F238E27FC236}">
                <a16:creationId xmlns:a16="http://schemas.microsoft.com/office/drawing/2014/main" id="{2615C907-47F0-E4A2-7E66-3FECBC63915D}"/>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dirty="0"/>
              <a:t>반도체 산업 이슈</a:t>
            </a:r>
            <a:endParaRPr lang="en-US" altLang="ko-KR" noProof="0" dirty="0"/>
          </a:p>
        </p:txBody>
      </p:sp>
      <p:sp>
        <p:nvSpPr>
          <p:cNvPr id="18" name="텍스트 개체 틀 28">
            <a:extLst>
              <a:ext uri="{FF2B5EF4-FFF2-40B4-BE49-F238E27FC236}">
                <a16:creationId xmlns:a16="http://schemas.microsoft.com/office/drawing/2014/main" id="{9B56EB4D-BB1C-B6E9-2402-7CB06EBBACD3}"/>
              </a:ext>
            </a:extLst>
          </p:cNvPr>
          <p:cNvSpPr>
            <a:spLocks noGrp="1"/>
          </p:cNvSpPr>
          <p:nvPr>
            <p:ph type="body" sz="quarter" idx="11"/>
          </p:nvPr>
        </p:nvSpPr>
        <p:spPr>
          <a:xfrm>
            <a:off x="488950" y="617249"/>
            <a:ext cx="8928100" cy="322262"/>
          </a:xfrm>
        </p:spPr>
        <p:txBody>
          <a:bodyPr/>
          <a:lstStyle/>
          <a:p>
            <a:r>
              <a:rPr lang="ko-KR" altLang="en-US" dirty="0"/>
              <a:t>③ 반도체 </a:t>
            </a:r>
            <a:r>
              <a:rPr lang="en-US" altLang="ko-KR" dirty="0"/>
              <a:t>M&amp;A </a:t>
            </a:r>
            <a:r>
              <a:rPr lang="en-US" altLang="ko-KR" dirty="0">
                <a:ln>
                  <a:solidFill>
                    <a:schemeClr val="bg1">
                      <a:lumMod val="75000"/>
                      <a:alpha val="0"/>
                    </a:schemeClr>
                  </a:solidFill>
                </a:ln>
                <a:latin typeface="KoPub돋움체 Bold" panose="00000800000000000000" pitchFamily="2" charset="-127"/>
                <a:ea typeface="KoPub돋움체 Bold" panose="00000800000000000000" pitchFamily="2" charset="-127"/>
              </a:rPr>
              <a:t>》</a:t>
            </a:r>
            <a:r>
              <a:rPr lang="en-US" altLang="ko-KR" dirty="0"/>
              <a:t> </a:t>
            </a:r>
            <a:r>
              <a:rPr lang="ko-KR" altLang="en-US" dirty="0"/>
              <a:t>국내 반도체 관련 투자 사례</a:t>
            </a:r>
          </a:p>
        </p:txBody>
      </p:sp>
      <p:graphicFrame>
        <p:nvGraphicFramePr>
          <p:cNvPr id="2" name="표 1">
            <a:extLst>
              <a:ext uri="{FF2B5EF4-FFF2-40B4-BE49-F238E27FC236}">
                <a16:creationId xmlns:a16="http://schemas.microsoft.com/office/drawing/2014/main" id="{274C59CD-866E-6E3B-5259-971D06033EF0}"/>
              </a:ext>
            </a:extLst>
          </p:cNvPr>
          <p:cNvGraphicFramePr>
            <a:graphicFrameLocks noGrp="1"/>
          </p:cNvGraphicFramePr>
          <p:nvPr>
            <p:extLst>
              <p:ext uri="{D42A27DB-BD31-4B8C-83A1-F6EECF244321}">
                <p14:modId xmlns:p14="http://schemas.microsoft.com/office/powerpoint/2010/main" val="4037156486"/>
              </p:ext>
            </p:extLst>
          </p:nvPr>
        </p:nvGraphicFramePr>
        <p:xfrm>
          <a:off x="488950" y="2574923"/>
          <a:ext cx="8928100" cy="3377532"/>
        </p:xfrm>
        <a:graphic>
          <a:graphicData uri="http://schemas.openxmlformats.org/drawingml/2006/table">
            <a:tbl>
              <a:tblPr>
                <a:tableStyleId>{5C22544A-7EE6-4342-B048-85BDC9FD1C3A}</a:tableStyleId>
              </a:tblPr>
              <a:tblGrid>
                <a:gridCol w="591420">
                  <a:extLst>
                    <a:ext uri="{9D8B030D-6E8A-4147-A177-3AD203B41FA5}">
                      <a16:colId xmlns:a16="http://schemas.microsoft.com/office/drawing/2014/main" val="2420289166"/>
                    </a:ext>
                  </a:extLst>
                </a:gridCol>
                <a:gridCol w="1176269">
                  <a:extLst>
                    <a:ext uri="{9D8B030D-6E8A-4147-A177-3AD203B41FA5}">
                      <a16:colId xmlns:a16="http://schemas.microsoft.com/office/drawing/2014/main" val="2433277210"/>
                    </a:ext>
                  </a:extLst>
                </a:gridCol>
                <a:gridCol w="1031845">
                  <a:extLst>
                    <a:ext uri="{9D8B030D-6E8A-4147-A177-3AD203B41FA5}">
                      <a16:colId xmlns:a16="http://schemas.microsoft.com/office/drawing/2014/main" val="2985894606"/>
                    </a:ext>
                  </a:extLst>
                </a:gridCol>
                <a:gridCol w="872455">
                  <a:extLst>
                    <a:ext uri="{9D8B030D-6E8A-4147-A177-3AD203B41FA5}">
                      <a16:colId xmlns:a16="http://schemas.microsoft.com/office/drawing/2014/main" val="936920740"/>
                    </a:ext>
                  </a:extLst>
                </a:gridCol>
                <a:gridCol w="5256111">
                  <a:extLst>
                    <a:ext uri="{9D8B030D-6E8A-4147-A177-3AD203B41FA5}">
                      <a16:colId xmlns:a16="http://schemas.microsoft.com/office/drawing/2014/main" val="737159794"/>
                    </a:ext>
                  </a:extLst>
                </a:gridCol>
              </a:tblGrid>
              <a:tr h="251575">
                <a:tc>
                  <a:txBody>
                    <a:bodyPr/>
                    <a:lstStyle/>
                    <a:p>
                      <a:pPr algn="ctr" latinLnBrk="1"/>
                      <a:r>
                        <a:rPr lang="ko-KR" altLang="en-US" sz="1000" b="1" dirty="0">
                          <a:gradFill>
                            <a:gsLst>
                              <a:gs pos="0">
                                <a:schemeClr val="bg1"/>
                              </a:gs>
                              <a:gs pos="100000">
                                <a:schemeClr val="bg1"/>
                              </a:gs>
                            </a:gsLst>
                            <a:lin ang="5400000" scaled="1"/>
                          </a:gradFill>
                          <a:latin typeface="+mn-ea"/>
                          <a:ea typeface="+mn-ea"/>
                        </a:rPr>
                        <a:t>일자</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latin typeface="+mn-ea"/>
                          <a:ea typeface="+mn-ea"/>
                        </a:rPr>
                        <a:t>인수</a:t>
                      </a:r>
                      <a:r>
                        <a:rPr lang="en-US" altLang="ko-KR" sz="1000" b="1" dirty="0">
                          <a:gradFill>
                            <a:gsLst>
                              <a:gs pos="0">
                                <a:schemeClr val="bg1"/>
                              </a:gs>
                              <a:gs pos="100000">
                                <a:schemeClr val="bg1"/>
                              </a:gs>
                            </a:gsLst>
                            <a:lin ang="5400000" scaled="1"/>
                          </a:gradFill>
                          <a:latin typeface="+mn-ea"/>
                          <a:ea typeface="+mn-ea"/>
                        </a:rPr>
                        <a:t>(</a:t>
                      </a:r>
                      <a:r>
                        <a:rPr lang="ko-KR" altLang="en-US" sz="1000" b="1" dirty="0">
                          <a:gradFill>
                            <a:gsLst>
                              <a:gs pos="0">
                                <a:schemeClr val="bg1"/>
                              </a:gs>
                              <a:gs pos="100000">
                                <a:schemeClr val="bg1"/>
                              </a:gs>
                            </a:gsLst>
                            <a:lin ang="5400000" scaled="1"/>
                          </a:gradFill>
                          <a:latin typeface="+mn-ea"/>
                          <a:ea typeface="+mn-ea"/>
                        </a:rPr>
                        <a:t>투자</a:t>
                      </a:r>
                      <a:r>
                        <a:rPr lang="en-US" altLang="ko-KR" sz="1000" b="1" dirty="0">
                          <a:gradFill>
                            <a:gsLst>
                              <a:gs pos="0">
                                <a:schemeClr val="bg1"/>
                              </a:gs>
                              <a:gs pos="100000">
                                <a:schemeClr val="bg1"/>
                              </a:gs>
                            </a:gsLst>
                            <a:lin ang="5400000" scaled="1"/>
                          </a:gradFill>
                          <a:latin typeface="+mn-ea"/>
                          <a:ea typeface="+mn-ea"/>
                        </a:rPr>
                        <a:t>)</a:t>
                      </a:r>
                      <a:r>
                        <a:rPr lang="ko-KR" altLang="en-US" sz="1000" b="1" dirty="0">
                          <a:gradFill>
                            <a:gsLst>
                              <a:gs pos="0">
                                <a:schemeClr val="bg1"/>
                              </a:gs>
                              <a:gs pos="100000">
                                <a:schemeClr val="bg1"/>
                              </a:gs>
                            </a:gsLst>
                            <a:lin ang="5400000" scaled="1"/>
                          </a:gradFill>
                          <a:latin typeface="+mn-ea"/>
                          <a:ea typeface="+mn-ea"/>
                        </a:rPr>
                        <a:t> 기업</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spc="-80" baseline="0" dirty="0">
                          <a:gradFill>
                            <a:gsLst>
                              <a:gs pos="0">
                                <a:schemeClr val="bg1"/>
                              </a:gs>
                              <a:gs pos="100000">
                                <a:schemeClr val="bg1"/>
                              </a:gs>
                            </a:gsLst>
                            <a:lin ang="5400000" scaled="1"/>
                          </a:gradFill>
                          <a:latin typeface="+mn-ea"/>
                          <a:ea typeface="+mn-ea"/>
                        </a:rPr>
                        <a:t>피인수</a:t>
                      </a:r>
                      <a:r>
                        <a:rPr lang="en-US" altLang="ko-KR" sz="1000" b="1" spc="-80" baseline="0" dirty="0">
                          <a:gradFill>
                            <a:gsLst>
                              <a:gs pos="0">
                                <a:schemeClr val="bg1"/>
                              </a:gs>
                              <a:gs pos="100000">
                                <a:schemeClr val="bg1"/>
                              </a:gs>
                            </a:gsLst>
                            <a:lin ang="5400000" scaled="1"/>
                          </a:gradFill>
                          <a:latin typeface="+mn-ea"/>
                          <a:ea typeface="+mn-ea"/>
                        </a:rPr>
                        <a:t>(</a:t>
                      </a:r>
                      <a:r>
                        <a:rPr lang="ko-KR" altLang="en-US" sz="1000" b="1" spc="-80" baseline="0" dirty="0">
                          <a:gradFill>
                            <a:gsLst>
                              <a:gs pos="0">
                                <a:schemeClr val="bg1"/>
                              </a:gs>
                              <a:gs pos="100000">
                                <a:schemeClr val="bg1"/>
                              </a:gs>
                            </a:gsLst>
                            <a:lin ang="5400000" scaled="1"/>
                          </a:gradFill>
                          <a:latin typeface="+mn-ea"/>
                          <a:ea typeface="+mn-ea"/>
                        </a:rPr>
                        <a:t>투자</a:t>
                      </a:r>
                      <a:r>
                        <a:rPr lang="en-US" altLang="ko-KR" sz="1000" b="1" spc="-80" baseline="0" dirty="0">
                          <a:gradFill>
                            <a:gsLst>
                              <a:gs pos="0">
                                <a:schemeClr val="bg1"/>
                              </a:gs>
                              <a:gs pos="100000">
                                <a:schemeClr val="bg1"/>
                              </a:gs>
                            </a:gsLst>
                            <a:lin ang="5400000" scaled="1"/>
                          </a:gradFill>
                          <a:latin typeface="+mn-ea"/>
                          <a:ea typeface="+mn-ea"/>
                        </a:rPr>
                        <a:t>)</a:t>
                      </a:r>
                      <a:r>
                        <a:rPr lang="ko-KR" altLang="en-US" sz="1000" b="1" spc="-80" baseline="0" dirty="0">
                          <a:gradFill>
                            <a:gsLst>
                              <a:gs pos="0">
                                <a:schemeClr val="bg1"/>
                              </a:gs>
                              <a:gs pos="100000">
                                <a:schemeClr val="bg1"/>
                              </a:gs>
                            </a:gsLst>
                            <a:lin ang="5400000" scaled="1"/>
                          </a:gradFill>
                          <a:latin typeface="+mn-ea"/>
                          <a:ea typeface="+mn-ea"/>
                        </a:rPr>
                        <a:t> 기업</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latin typeface="+mn-ea"/>
                          <a:ea typeface="+mn-ea"/>
                        </a:rPr>
                        <a:t>인수</a:t>
                      </a:r>
                      <a:r>
                        <a:rPr lang="en-US" altLang="ko-KR" sz="1000" b="1" dirty="0">
                          <a:gradFill>
                            <a:gsLst>
                              <a:gs pos="0">
                                <a:schemeClr val="bg1"/>
                              </a:gs>
                              <a:gs pos="100000">
                                <a:schemeClr val="bg1"/>
                              </a:gs>
                            </a:gsLst>
                            <a:lin ang="5400000" scaled="1"/>
                          </a:gradFill>
                          <a:latin typeface="+mn-ea"/>
                          <a:ea typeface="+mn-ea"/>
                        </a:rPr>
                        <a:t>(</a:t>
                      </a:r>
                      <a:r>
                        <a:rPr lang="ko-KR" altLang="en-US" sz="1000" b="1" dirty="0">
                          <a:gradFill>
                            <a:gsLst>
                              <a:gs pos="0">
                                <a:schemeClr val="bg1"/>
                              </a:gs>
                              <a:gs pos="100000">
                                <a:schemeClr val="bg1"/>
                              </a:gs>
                            </a:gsLst>
                            <a:lin ang="5400000" scaled="1"/>
                          </a:gradFill>
                          <a:latin typeface="+mn-ea"/>
                          <a:ea typeface="+mn-ea"/>
                        </a:rPr>
                        <a:t>투자</a:t>
                      </a:r>
                      <a:r>
                        <a:rPr lang="en-US" altLang="ko-KR" sz="1000" b="1" dirty="0">
                          <a:gradFill>
                            <a:gsLst>
                              <a:gs pos="0">
                                <a:schemeClr val="bg1"/>
                              </a:gs>
                              <a:gs pos="100000">
                                <a:schemeClr val="bg1"/>
                              </a:gs>
                            </a:gsLst>
                            <a:lin ang="5400000" scaled="1"/>
                          </a:gradFill>
                          <a:latin typeface="+mn-ea"/>
                          <a:ea typeface="+mn-ea"/>
                        </a:rPr>
                        <a:t>)</a:t>
                      </a:r>
                      <a:r>
                        <a:rPr lang="ko-KR" altLang="en-US" sz="1000" b="1" dirty="0">
                          <a:gradFill>
                            <a:gsLst>
                              <a:gs pos="0">
                                <a:schemeClr val="bg1"/>
                              </a:gs>
                              <a:gs pos="100000">
                                <a:schemeClr val="bg1"/>
                              </a:gs>
                            </a:gsLst>
                            <a:lin ang="5400000" scaled="1"/>
                          </a:gradFill>
                          <a:latin typeface="+mn-ea"/>
                          <a:ea typeface="+mn-ea"/>
                        </a:rPr>
                        <a:t>액</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latinLnBrk="1"/>
                      <a:r>
                        <a:rPr lang="ko-KR" altLang="en-US" sz="1000" b="1" dirty="0">
                          <a:gradFill>
                            <a:gsLst>
                              <a:gs pos="0">
                                <a:schemeClr val="bg1"/>
                              </a:gs>
                              <a:gs pos="100000">
                                <a:schemeClr val="bg1"/>
                              </a:gs>
                            </a:gsLst>
                            <a:lin ang="5400000" scaled="1"/>
                          </a:gradFill>
                          <a:latin typeface="+mn-ea"/>
                          <a:ea typeface="+mn-ea"/>
                        </a:rPr>
                        <a:t>내용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611642235"/>
                  </a:ext>
                </a:extLst>
              </a:tr>
              <a:tr h="42738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’23.7</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SKC</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ISC</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5,225</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latinLnBrk="0">
                        <a:spcBef>
                          <a:spcPts val="100"/>
                        </a:spcBef>
                        <a:spcAft>
                          <a:spcPts val="100"/>
                        </a:spcAft>
                        <a:buFont typeface="Wingdings" panose="05000000000000000000" pitchFamily="2" charset="2"/>
                        <a:buChar char="§"/>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ISC</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는 국내 테스트 소켓</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패키징이 끝난 반도체의 전기적 특성을 검사하는 부품</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 전문업체로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SKC</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ISC</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의 지분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45%</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 인수로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반도체 후공정 포트폴리오 강화 </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46899710"/>
                  </a:ext>
                </a:extLst>
              </a:tr>
              <a:tr h="53611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’22.3</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두산</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테스나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4,600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100"/>
                        </a:spcBef>
                        <a:spcAft>
                          <a:spcPts val="100"/>
                        </a:spcAft>
                        <a:buClrTx/>
                        <a:buSzTx/>
                        <a:buFont typeface="Wingdings" panose="05000000000000000000" pitchFamily="2" charset="2"/>
                        <a:buChar char="§"/>
                        <a:tabLst/>
                        <a:defRP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테스나는 외부 고객사로부터 반도체 후공정 관련 수주를 받는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OSAT(Outsourced Semiconductor Assembly &amp; Test)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업체로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반도체를 패키징하기 전 웨이퍼 단계에서 진행하는 웨이퍼 테스트를 주력으로 담당</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4507969"/>
                  </a:ext>
                </a:extLst>
              </a:tr>
              <a:tr h="42738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’21.10</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SK</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하이닉스</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키파운드리</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5,758</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defTabSz="914400" eaLnBrk="1" fontAlgn="auto" latinLnBrk="0" hangingPunct="1">
                        <a:lnSpc>
                          <a:spcPct val="100000"/>
                        </a:lnSpc>
                        <a:spcBef>
                          <a:spcPts val="100"/>
                        </a:spcBef>
                        <a:spcAft>
                          <a:spcPts val="100"/>
                        </a:spcAft>
                        <a:buClrTx/>
                        <a:buSzTx/>
                        <a:buFont typeface="Wingdings" panose="05000000000000000000" pitchFamily="2" charset="2"/>
                        <a:buChar char="§"/>
                        <a:tabLst/>
                        <a:defRP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키파운드리는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8</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인치 웨이퍼를 기반으로 하는 국내 반도체 생산시설 보유 업체로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SK</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하이닉스는 키파운드리 지분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100%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인수로 파운드리 생산능력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배 확대 목표</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89526943"/>
                  </a:ext>
                </a:extLst>
              </a:tr>
              <a:tr h="42738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’22.4</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SK</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예스파워</a:t>
                      </a:r>
                      <a:b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b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테크닉스</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1,200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100"/>
                        </a:spcBef>
                        <a:spcAft>
                          <a:spcPts val="100"/>
                        </a:spcAft>
                        <a:buClrTx/>
                        <a:buSzTx/>
                        <a:buFont typeface="Wingdings" panose="05000000000000000000" pitchFamily="2" charset="2"/>
                        <a:buChar char="§"/>
                        <a:tabLst/>
                        <a:defRPr/>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2017</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설립된 예스파워테크닉스는 국내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SiC(</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실리콘카바이드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전력 반도체 생산체제를 갖춘 기업으로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 SK</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2021</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1</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월 예스파워테크닉스 지분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33.6%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확보에 이어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2022</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4</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월 추가 투자를 통해 지분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95.8%</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를 확보하며 전기차 전력반도체 시장 등 진출</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8660932"/>
                  </a:ext>
                </a:extLst>
              </a:tr>
              <a:tr h="377362">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’22.2</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미래에셋벤처투자 외 다수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세미파이브</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1,300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defTabSz="914400" eaLnBrk="1" fontAlgn="auto" latinLnBrk="0" hangingPunct="1">
                        <a:lnSpc>
                          <a:spcPct val="100000"/>
                        </a:lnSpc>
                        <a:spcBef>
                          <a:spcPts val="100"/>
                        </a:spcBef>
                        <a:spcAft>
                          <a:spcPts val="100"/>
                        </a:spcAft>
                        <a:buClrTx/>
                        <a:buSzTx/>
                        <a:buFont typeface="Wingdings" panose="05000000000000000000" pitchFamily="2" charset="2"/>
                        <a:buChar char="§"/>
                        <a:tabLst/>
                        <a:defRP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세미파이브</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(SemiFive)</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는 국내 반도체 설계 플랫폼 기업으로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2022</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1,300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 규모의 시리즈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B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투자 유치 </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6098454"/>
                  </a:ext>
                </a:extLst>
              </a:tr>
              <a:tr h="42738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’21.6</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네이버 외 다수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퓨리오사</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AI</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800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latinLnBrk="0">
                        <a:spcBef>
                          <a:spcPts val="100"/>
                        </a:spcBef>
                        <a:spcAft>
                          <a:spcPts val="100"/>
                        </a:spcAft>
                        <a:buFont typeface="Wingdings" panose="05000000000000000000" pitchFamily="2" charset="2"/>
                        <a:buChar cha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퓨리오사</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AI(FuriosaAI)</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는 국내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AI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반도체 스타트업으로</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2021</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6</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800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 규모의 시리즈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B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투자 유치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0949326"/>
                  </a:ext>
                </a:extLst>
              </a:tr>
              <a:tr h="427389">
                <a:tc>
                  <a:txBody>
                    <a:bodyPr/>
                    <a:lstStyle/>
                    <a:p>
                      <a:pPr algn="ctr" latinLnBrk="1"/>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’23.8</a:t>
                      </a:r>
                      <a:endPar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marL="36000" marR="3600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Ascent Equity Partners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외 다수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latinLnBrk="0">
                        <a:spcBef>
                          <a:spcPts val="100"/>
                        </a:spcBef>
                        <a:spcAft>
                          <a:spcPts val="100"/>
                        </a:spcAft>
                        <a:buFont typeface="Wingdings" panose="05000000000000000000" pitchFamily="2" charset="2"/>
                        <a:buNone/>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사피온</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r" latinLnBrk="0">
                        <a:spcBef>
                          <a:spcPts val="100"/>
                        </a:spcBef>
                        <a:spcAft>
                          <a:spcPts val="100"/>
                        </a:spcAft>
                        <a:buFont typeface="Wingdings" panose="05000000000000000000" pitchFamily="2" charset="2"/>
                        <a:buNone/>
                      </a:pP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600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latinLnBrk="0">
                        <a:spcBef>
                          <a:spcPts val="100"/>
                        </a:spcBef>
                        <a:spcAft>
                          <a:spcPts val="100"/>
                        </a:spcAft>
                        <a:buFont typeface="Wingdings" panose="05000000000000000000" pitchFamily="2" charset="2"/>
                        <a:buChar char="§"/>
                      </a:pP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사피온</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(SAPEON)</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은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2023</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년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8</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월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600</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억 원 규모의 시리즈 </a:t>
                      </a:r>
                      <a:r>
                        <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rPr>
                        <a:t>A </a:t>
                      </a:r>
                      <a:r>
                        <a:rPr lang="ko-KR" altLang="en-US" sz="900" dirty="0">
                          <a:gradFill>
                            <a:gsLst>
                              <a:gs pos="0">
                                <a:schemeClr val="tx1">
                                  <a:lumMod val="85000"/>
                                  <a:lumOff val="15000"/>
                                </a:schemeClr>
                              </a:gs>
                              <a:gs pos="100000">
                                <a:schemeClr val="tx1">
                                  <a:lumMod val="85000"/>
                                  <a:lumOff val="15000"/>
                                </a:schemeClr>
                              </a:gs>
                            </a:gsLst>
                            <a:lin ang="5400000" scaled="1"/>
                          </a:gradFill>
                          <a:latin typeface="+mn-ea"/>
                          <a:ea typeface="+mn-ea"/>
                        </a:rPr>
                        <a:t>투자 유치</a:t>
                      </a:r>
                      <a:endParaRPr lang="en-US" altLang="ko-KR" sz="900" dirty="0">
                        <a:gradFill>
                          <a:gsLst>
                            <a:gs pos="0">
                              <a:schemeClr val="tx1">
                                <a:lumMod val="85000"/>
                                <a:lumOff val="15000"/>
                              </a:schemeClr>
                            </a:gs>
                            <a:gs pos="100000">
                              <a:schemeClr val="tx1">
                                <a:lumMod val="85000"/>
                                <a:lumOff val="15000"/>
                              </a:schemeClr>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214760"/>
                  </a:ext>
                </a:extLst>
              </a:tr>
            </a:tbl>
          </a:graphicData>
        </a:graphic>
      </p:graphicFrame>
    </p:spTree>
    <p:extLst>
      <p:ext uri="{BB962C8B-B14F-4D97-AF65-F5344CB8AC3E}">
        <p14:creationId xmlns:p14="http://schemas.microsoft.com/office/powerpoint/2010/main" val="370593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789512040"/>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rPr>
                        <a:t>반도체 산업 개요</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글로벌 반도체 산업 동향</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반도체 산업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18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반도체 산업 이슈</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21</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Arial"/>
                          <a:ea typeface="+mn-ea"/>
                          <a:cs typeface="+mn-cs"/>
                        </a:rPr>
                        <a:t>Key</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Arial"/>
                          <a:ea typeface="+mn-ea"/>
                          <a:cs typeface="+mn-cs"/>
                        </a:rPr>
                        <a:t> </a:t>
                      </a: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Arial"/>
                          <a:ea typeface="+mn-ea"/>
                          <a:cs typeface="+mn-cs"/>
                        </a:rPr>
                        <a:t>takeaways </a:t>
                      </a:r>
                      <a:endPar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35</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6871894"/>
                  </a:ext>
                </a:extLst>
              </a:tr>
            </a:tbl>
          </a:graphicData>
        </a:graphic>
      </p:graphicFrame>
    </p:spTree>
    <p:extLst>
      <p:ext uri="{BB962C8B-B14F-4D97-AF65-F5344CB8AC3E}">
        <p14:creationId xmlns:p14="http://schemas.microsoft.com/office/powerpoint/2010/main" val="1280909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5ECE194-AF80-E199-A33A-0A0F5E568237}"/>
              </a:ext>
            </a:extLst>
          </p:cNvPr>
          <p:cNvSpPr>
            <a:spLocks noGrp="1"/>
          </p:cNvSpPr>
          <p:nvPr>
            <p:ph type="body" sz="quarter" idx="13"/>
          </p:nvPr>
        </p:nvSpPr>
        <p:spPr/>
        <p:txBody>
          <a:bodyPr/>
          <a:lstStyle/>
          <a:p>
            <a:r>
              <a:rPr lang="ko-KR" altLang="en-US" dirty="0"/>
              <a:t>반도체 산업을 둘러싼 환경변화 및 이슈에 따른 대응 방안을 정치</a:t>
            </a:r>
            <a:r>
              <a:rPr lang="en-US" altLang="ko-KR" dirty="0">
                <a:latin typeface="맑은 고딕" panose="020B0503020000020004" pitchFamily="50" charset="-127"/>
                <a:ea typeface="맑은 고딕" panose="020B0503020000020004" pitchFamily="50" charset="-127"/>
              </a:rPr>
              <a:t>·</a:t>
            </a:r>
            <a:r>
              <a:rPr lang="ko-KR" altLang="en-US" dirty="0"/>
              <a:t>경제</a:t>
            </a:r>
            <a:r>
              <a:rPr lang="en-US" altLang="ko-KR" dirty="0">
                <a:latin typeface="맑은 고딕" panose="020B0503020000020004" pitchFamily="50" charset="-127"/>
                <a:ea typeface="맑은 고딕" panose="020B0503020000020004" pitchFamily="50" charset="-127"/>
              </a:rPr>
              <a:t>·</a:t>
            </a:r>
            <a:r>
              <a:rPr lang="ko-KR" altLang="en-US" dirty="0"/>
              <a:t>사회</a:t>
            </a:r>
            <a:r>
              <a:rPr lang="en-US" altLang="ko-KR" dirty="0">
                <a:latin typeface="맑은 고딕" panose="020B0503020000020004" pitchFamily="50" charset="-127"/>
                <a:ea typeface="맑은 고딕" panose="020B0503020000020004" pitchFamily="50" charset="-127"/>
              </a:rPr>
              <a:t>·</a:t>
            </a:r>
            <a:r>
              <a:rPr lang="ko-KR" altLang="en-US" dirty="0"/>
              <a:t>기술</a:t>
            </a:r>
            <a:r>
              <a:rPr lang="en-US" altLang="ko-KR" dirty="0"/>
              <a:t>(P</a:t>
            </a:r>
            <a:r>
              <a:rPr lang="en-US" altLang="ko-KR" dirty="0">
                <a:latin typeface="맑은 고딕" panose="020B0503020000020004" pitchFamily="50" charset="-127"/>
                <a:ea typeface="맑은 고딕" panose="020B0503020000020004" pitchFamily="50" charset="-127"/>
              </a:rPr>
              <a:t>·</a:t>
            </a:r>
            <a:r>
              <a:rPr lang="en-US" altLang="ko-KR" dirty="0"/>
              <a:t>E</a:t>
            </a:r>
            <a:r>
              <a:rPr lang="en-US" altLang="ko-KR" dirty="0">
                <a:latin typeface="맑은 고딕" panose="020B0503020000020004" pitchFamily="50" charset="-127"/>
                <a:ea typeface="맑은 고딕" panose="020B0503020000020004" pitchFamily="50" charset="-127"/>
              </a:rPr>
              <a:t>·</a:t>
            </a:r>
            <a:r>
              <a:rPr lang="en-US" altLang="ko-KR" dirty="0"/>
              <a:t>S</a:t>
            </a:r>
            <a:r>
              <a:rPr lang="en-US" altLang="ko-KR" dirty="0">
                <a:latin typeface="맑은 고딕" panose="020B0503020000020004" pitchFamily="50" charset="-127"/>
                <a:ea typeface="맑은 고딕" panose="020B0503020000020004" pitchFamily="50" charset="-127"/>
              </a:rPr>
              <a:t>·</a:t>
            </a:r>
            <a:r>
              <a:rPr lang="en-US" altLang="ko-KR" dirty="0"/>
              <a:t>T)</a:t>
            </a:r>
            <a:r>
              <a:rPr lang="ko-KR" altLang="en-US" dirty="0"/>
              <a:t>의 관점에서 살펴보면</a:t>
            </a:r>
            <a:r>
              <a:rPr lang="en-US" altLang="ko-KR" dirty="0"/>
              <a:t>, </a:t>
            </a:r>
            <a:r>
              <a:rPr lang="ko-KR" altLang="en-US" dirty="0"/>
              <a:t>국가 간 반도체 패권경쟁 및 반도체 산업 시황 부진 대응을 위한 장기적 관점의 미래 성장 기반 확보에 주안점을 둬야 함 </a:t>
            </a:r>
          </a:p>
        </p:txBody>
      </p:sp>
      <p:sp>
        <p:nvSpPr>
          <p:cNvPr id="10" name="TextBox 9">
            <a:extLst>
              <a:ext uri="{FF2B5EF4-FFF2-40B4-BE49-F238E27FC236}">
                <a16:creationId xmlns:a16="http://schemas.microsoft.com/office/drawing/2014/main" id="{F8E83906-7EF4-9A6D-41D3-8FC879F0826D}"/>
              </a:ext>
            </a:extLst>
          </p:cNvPr>
          <p:cNvSpPr txBox="1"/>
          <p:nvPr/>
        </p:nvSpPr>
        <p:spPr>
          <a:xfrm>
            <a:off x="489000" y="5979460"/>
            <a:ext cx="8928049"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7" name="텍스트 개체 틀 27">
            <a:extLst>
              <a:ext uri="{FF2B5EF4-FFF2-40B4-BE49-F238E27FC236}">
                <a16:creationId xmlns:a16="http://schemas.microsoft.com/office/drawing/2014/main" id="{2615C907-47F0-E4A2-7E66-3FECBC63915D}"/>
              </a:ext>
            </a:extLst>
          </p:cNvPr>
          <p:cNvSpPr>
            <a:spLocks noGrp="1"/>
          </p:cNvSpPr>
          <p:nvPr>
            <p:ph type="body" sz="quarter" idx="10"/>
          </p:nvPr>
        </p:nvSpPr>
        <p:spPr>
          <a:xfrm>
            <a:off x="488949" y="333149"/>
            <a:ext cx="8928101" cy="184666"/>
          </a:xfrm>
        </p:spPr>
        <p:txBody>
          <a:bodyPr/>
          <a:lstStyle/>
          <a:p>
            <a:r>
              <a:rPr lang="en-US" altLang="ko-KR" noProof="0" dirty="0"/>
              <a:t>V. Key takeaways</a:t>
            </a:r>
          </a:p>
        </p:txBody>
      </p:sp>
      <p:sp>
        <p:nvSpPr>
          <p:cNvPr id="18" name="텍스트 개체 틀 28">
            <a:extLst>
              <a:ext uri="{FF2B5EF4-FFF2-40B4-BE49-F238E27FC236}">
                <a16:creationId xmlns:a16="http://schemas.microsoft.com/office/drawing/2014/main" id="{9B56EB4D-BB1C-B6E9-2402-7CB06EBBACD3}"/>
              </a:ext>
            </a:extLst>
          </p:cNvPr>
          <p:cNvSpPr>
            <a:spLocks noGrp="1"/>
          </p:cNvSpPr>
          <p:nvPr>
            <p:ph type="body" sz="quarter" idx="11"/>
          </p:nvPr>
        </p:nvSpPr>
        <p:spPr>
          <a:xfrm>
            <a:off x="488950" y="617249"/>
            <a:ext cx="8928100" cy="322262"/>
          </a:xfrm>
        </p:spPr>
        <p:txBody>
          <a:bodyPr/>
          <a:lstStyle/>
          <a:p>
            <a:r>
              <a:rPr lang="ko-KR" altLang="en-US" dirty="0"/>
              <a:t>반도체 산업이 직면한 이슈에 따른 대응 방안 </a:t>
            </a:r>
            <a:r>
              <a:rPr kumimoji="0" lang="en-US" altLang="ko-KR" sz="20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(1/2)</a:t>
            </a:r>
            <a:r>
              <a:rPr lang="ko-KR" altLang="en-US" dirty="0"/>
              <a:t> </a:t>
            </a:r>
          </a:p>
        </p:txBody>
      </p:sp>
      <p:grpSp>
        <p:nvGrpSpPr>
          <p:cNvPr id="21" name="그룹 20">
            <a:extLst>
              <a:ext uri="{FF2B5EF4-FFF2-40B4-BE49-F238E27FC236}">
                <a16:creationId xmlns:a16="http://schemas.microsoft.com/office/drawing/2014/main" id="{DC7D93D3-BF47-25DC-AEC1-2CA948E8D280}"/>
              </a:ext>
            </a:extLst>
          </p:cNvPr>
          <p:cNvGrpSpPr/>
          <p:nvPr/>
        </p:nvGrpSpPr>
        <p:grpSpPr>
          <a:xfrm>
            <a:off x="510117" y="2168525"/>
            <a:ext cx="8918964" cy="1743417"/>
            <a:chOff x="510117" y="2168525"/>
            <a:chExt cx="8918964" cy="1743417"/>
          </a:xfrm>
        </p:grpSpPr>
        <p:sp>
          <p:nvSpPr>
            <p:cNvPr id="5" name="직사각형 4">
              <a:extLst>
                <a:ext uri="{FF2B5EF4-FFF2-40B4-BE49-F238E27FC236}">
                  <a16:creationId xmlns:a16="http://schemas.microsoft.com/office/drawing/2014/main" id="{6E1FCCAD-CCBB-E36D-FC13-4930BFD13647}"/>
                </a:ext>
              </a:extLst>
            </p:cNvPr>
            <p:cNvSpPr/>
            <p:nvPr/>
          </p:nvSpPr>
          <p:spPr>
            <a:xfrm>
              <a:off x="510117" y="2168525"/>
              <a:ext cx="1651489" cy="1743417"/>
            </a:xfrm>
            <a:prstGeom prst="rect">
              <a:avLst/>
            </a:prstGeom>
            <a:solidFill>
              <a:srgbClr val="00338D"/>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1400" b="0" i="0" u="none" strike="noStrike" kern="0" cap="none" spc="0" normalizeH="0" baseline="0" noProof="0" dirty="0">
                  <a:ln>
                    <a:noFill/>
                  </a:ln>
                  <a:gradFill>
                    <a:gsLst>
                      <a:gs pos="0">
                        <a:srgbClr val="66D4F9"/>
                      </a:gs>
                      <a:gs pos="100000">
                        <a:srgbClr val="66D4F9"/>
                      </a:gs>
                    </a:gsLst>
                    <a:lin ang="5400000" scaled="1"/>
                  </a:gradFill>
                  <a:effectLst/>
                  <a:uLnTx/>
                  <a:uFillTx/>
                  <a:latin typeface="KoPub돋움체 Bold"/>
                  <a:ea typeface="맑은 고딕" panose="020B0503020000020004" pitchFamily="50" charset="-127"/>
                  <a:cs typeface="+mn-cs"/>
                </a:rPr>
                <a:t>Political</a:t>
              </a:r>
              <a:endParaRPr kumimoji="0" lang="en-US" altLang="ko-KR" sz="1400" b="1" i="0" u="none" strike="noStrike" kern="0" cap="none" spc="0" normalizeH="0" baseline="0" noProof="0" dirty="0">
                <a:ln>
                  <a:noFill/>
                </a:ln>
                <a:gradFill>
                  <a:gsLst>
                    <a:gs pos="0">
                      <a:srgbClr val="66D4F9"/>
                    </a:gs>
                    <a:gs pos="100000">
                      <a:srgbClr val="66D4F9"/>
                    </a:gs>
                  </a:gsLst>
                  <a:lin ang="5400000" scaled="1"/>
                </a:gra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rPr>
                <a:t>정치적 측면</a:t>
              </a:r>
              <a:endParaRPr kumimoji="0" lang="en-US" altLang="ko-KR"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rPr>
                <a:t> </a:t>
              </a:r>
            </a:p>
          </p:txBody>
        </p:sp>
        <p:pic>
          <p:nvPicPr>
            <p:cNvPr id="6" name="Picture 12" descr="kpmg_globe.png">
              <a:extLst>
                <a:ext uri="{FF2B5EF4-FFF2-40B4-BE49-F238E27FC236}">
                  <a16:creationId xmlns:a16="http://schemas.microsoft.com/office/drawing/2014/main" id="{578050AF-2110-09A6-3C4D-EFF4F90D37FA}"/>
                </a:ext>
              </a:extLst>
            </p:cNvPr>
            <p:cNvPicPr>
              <a:picLocks noChangeAspect="1"/>
            </p:cNvPicPr>
            <p:nvPr/>
          </p:nvPicPr>
          <p:blipFill>
            <a:blip r:embed="rId2" cstate="print">
              <a:biLevel thresh="25000"/>
            </a:blip>
            <a:stretch>
              <a:fillRect/>
            </a:stretch>
          </p:blipFill>
          <p:spPr>
            <a:xfrm>
              <a:off x="1002369" y="3083476"/>
              <a:ext cx="691048" cy="691048"/>
            </a:xfrm>
            <a:prstGeom prst="rect">
              <a:avLst/>
            </a:prstGeom>
          </p:spPr>
        </p:pic>
        <p:sp>
          <p:nvSpPr>
            <p:cNvPr id="15" name="직사각형 14">
              <a:extLst>
                <a:ext uri="{FF2B5EF4-FFF2-40B4-BE49-F238E27FC236}">
                  <a16:creationId xmlns:a16="http://schemas.microsoft.com/office/drawing/2014/main" id="{4139B5D5-331C-6ECD-1194-A23CEC885124}"/>
                </a:ext>
              </a:extLst>
            </p:cNvPr>
            <p:cNvSpPr/>
            <p:nvPr/>
          </p:nvSpPr>
          <p:spPr>
            <a:xfrm>
              <a:off x="2180573" y="2321544"/>
              <a:ext cx="7248508" cy="1452980"/>
            </a:xfrm>
            <a:prstGeom prst="rect">
              <a:avLst/>
            </a:prstGeom>
            <a:noFill/>
            <a:ln w="19050" cap="flat" cmpd="sng" algn="ctr">
              <a:noFill/>
              <a:prstDash val="solid"/>
            </a:ln>
            <a:effectLst/>
          </p:spPr>
          <p:txBody>
            <a:bodyPr lIns="180000" tIns="0" rIns="180000" bIns="0" rtlCol="0" anchor="ctr"/>
            <a:lstStyle/>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국가별 자국 우선주의에 따른 반도체 패권경쟁의 진전 가능한 시나리오를 바탕으로 산업계와 정부는 함께 전략적 대응 방안을 마련해야 함</a:t>
              </a:r>
              <a:endPar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endParaRP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해외 반도체 생산 공급망에 대한 의존도를 낮추고 반도체 기술 주권 강화를 위해 반도체 밸류체인에서의 국내 기업이 상대적 열세를 보이는 반도체 후방 산업</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소재</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장비</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에</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투자와 지원을 늘리고 국산화율을 높일 수 있도록 해야 함</a:t>
              </a:r>
              <a:endPar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endParaRP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해외 공급망 및 반도체 수출국 다변화를 통해 장기적인 관점에서의 리스크 관리가 필요</a:t>
              </a:r>
              <a:endPar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endParaRP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반도체 기술의 해외 유출 등에 대응할 수 있도록 법적</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제도적 장치를 마련할 필요가 있음</a:t>
              </a:r>
              <a:endPar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endParaRPr>
            </a:p>
          </p:txBody>
        </p:sp>
        <p:cxnSp>
          <p:nvCxnSpPr>
            <p:cNvPr id="19" name="직선 연결선 18">
              <a:extLst>
                <a:ext uri="{FF2B5EF4-FFF2-40B4-BE49-F238E27FC236}">
                  <a16:creationId xmlns:a16="http://schemas.microsoft.com/office/drawing/2014/main" id="{D4F8E744-18EE-35FE-BDA7-BA4A08D1930B}"/>
                </a:ext>
              </a:extLst>
            </p:cNvPr>
            <p:cNvCxnSpPr/>
            <p:nvPr/>
          </p:nvCxnSpPr>
          <p:spPr>
            <a:xfrm>
              <a:off x="2310063" y="2168525"/>
              <a:ext cx="7106987"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0E0B0C71-9264-AF93-9142-FAD4A34FE01C}"/>
                </a:ext>
              </a:extLst>
            </p:cNvPr>
            <p:cNvCxnSpPr/>
            <p:nvPr/>
          </p:nvCxnSpPr>
          <p:spPr>
            <a:xfrm>
              <a:off x="2310063" y="3901073"/>
              <a:ext cx="7106987" cy="0"/>
            </a:xfrm>
            <a:prstGeom prst="line">
              <a:avLst/>
            </a:prstGeom>
            <a:ln w="12700">
              <a:solidFill>
                <a:srgbClr val="00338D"/>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B794489B-E211-873F-18A3-928C16744A43}"/>
              </a:ext>
            </a:extLst>
          </p:cNvPr>
          <p:cNvGrpSpPr/>
          <p:nvPr/>
        </p:nvGrpSpPr>
        <p:grpSpPr>
          <a:xfrm>
            <a:off x="510117" y="4129672"/>
            <a:ext cx="8918964" cy="1743417"/>
            <a:chOff x="510117" y="2168525"/>
            <a:chExt cx="8918964" cy="1743417"/>
          </a:xfrm>
        </p:grpSpPr>
        <p:sp>
          <p:nvSpPr>
            <p:cNvPr id="23" name="직사각형 22">
              <a:extLst>
                <a:ext uri="{FF2B5EF4-FFF2-40B4-BE49-F238E27FC236}">
                  <a16:creationId xmlns:a16="http://schemas.microsoft.com/office/drawing/2014/main" id="{C867BA27-DF11-CED8-18F5-5A923F05FA4D}"/>
                </a:ext>
              </a:extLst>
            </p:cNvPr>
            <p:cNvSpPr/>
            <p:nvPr/>
          </p:nvSpPr>
          <p:spPr>
            <a:xfrm>
              <a:off x="510117" y="2168525"/>
              <a:ext cx="1651489" cy="1743417"/>
            </a:xfrm>
            <a:prstGeom prst="rect">
              <a:avLst/>
            </a:prstGeom>
            <a:solidFill>
              <a:srgbClr val="510DBC"/>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1400" b="0" i="0" u="none" strike="noStrike" kern="0" cap="none" spc="0" normalizeH="0" baseline="0" noProof="0" dirty="0">
                  <a:ln>
                    <a:noFill/>
                  </a:ln>
                  <a:gradFill>
                    <a:gsLst>
                      <a:gs pos="0">
                        <a:srgbClr val="66D4F9"/>
                      </a:gs>
                      <a:gs pos="100000">
                        <a:srgbClr val="66D4F9"/>
                      </a:gs>
                    </a:gsLst>
                    <a:lin ang="5400000" scaled="1"/>
                  </a:gradFill>
                  <a:effectLst/>
                  <a:uLnTx/>
                  <a:uFillTx/>
                  <a:latin typeface="KoPub돋움체 Bold"/>
                  <a:ea typeface="맑은 고딕" panose="020B0503020000020004" pitchFamily="50" charset="-127"/>
                  <a:cs typeface="+mn-cs"/>
                </a:rPr>
                <a:t>Economic</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rPr>
                <a:t>경제적 측면</a:t>
              </a:r>
              <a:endParaRPr kumimoji="0" lang="en-US" altLang="ko-KR"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rPr>
                <a:t> </a:t>
              </a:r>
            </a:p>
          </p:txBody>
        </p:sp>
        <p:sp>
          <p:nvSpPr>
            <p:cNvPr id="25" name="직사각형 24">
              <a:extLst>
                <a:ext uri="{FF2B5EF4-FFF2-40B4-BE49-F238E27FC236}">
                  <a16:creationId xmlns:a16="http://schemas.microsoft.com/office/drawing/2014/main" id="{20C95C08-AD6B-2FB6-3B19-345DA399A521}"/>
                </a:ext>
              </a:extLst>
            </p:cNvPr>
            <p:cNvSpPr/>
            <p:nvPr/>
          </p:nvSpPr>
          <p:spPr>
            <a:xfrm>
              <a:off x="2180573" y="2321544"/>
              <a:ext cx="7248508" cy="1452980"/>
            </a:xfrm>
            <a:prstGeom prst="rect">
              <a:avLst/>
            </a:prstGeom>
            <a:noFill/>
            <a:ln w="19050" cap="flat" cmpd="sng" algn="ctr">
              <a:noFill/>
              <a:prstDash val="solid"/>
            </a:ln>
            <a:effectLst/>
          </p:spPr>
          <p:txBody>
            <a:bodyPr lIns="180000" tIns="0" rIns="180000" bIns="0" rtlCol="0" anchor="ctr"/>
            <a:lstStyle/>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반도체 산업 시황 부진세 대응을 위해 반도체 공급과 수요의 변화 요인을 면밀히 파악하여 </a:t>
              </a:r>
              <a:r>
                <a:rPr lang="ko-KR" altLang="en-US" sz="1200" kern="0" spc="-30" dirty="0">
                  <a:ln>
                    <a:solidFill>
                      <a:sysClr val="window" lastClr="FFFFFF">
                        <a:lumMod val="75000"/>
                        <a:alpha val="0"/>
                      </a:sysClr>
                    </a:solidFill>
                  </a:ln>
                  <a:solidFill>
                    <a:srgbClr val="000000">
                      <a:lumMod val="95000"/>
                      <a:lumOff val="5000"/>
                    </a:srgbClr>
                  </a:solidFill>
                  <a:latin typeface="KoPub돋움체 Medium"/>
                  <a:ea typeface="KoPub돋움체 Medium"/>
                </a:rPr>
                <a:t>전략을 수립</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해야 함</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2007</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년과 </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2010</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년 대만과 일본 메모리 기업 사이에서 진행된 치킨게임이 되풀이되지 않게 하기 위해서 공급량 조절에 대한 고려도 필요</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AI(</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인공지능</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본격 활용 시대를 맞이하며 반도체 산업의 생태계는 더욱 세분화∙전문화될 것으로 예상됨</a:t>
              </a:r>
              <a:r>
                <a:rPr kumimoji="0" lang="en-US" altLang="ko-KR"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AI, </a:t>
              </a:r>
              <a:r>
                <a:rPr kumimoji="0" lang="ko-KR" altLang="en-US" sz="120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자율주행 등 신규 반도체 수요 시장 부상에 선제적으로 대응할 수 있도록 투자와 기술 개발이 필요</a:t>
              </a:r>
            </a:p>
          </p:txBody>
        </p:sp>
        <p:cxnSp>
          <p:nvCxnSpPr>
            <p:cNvPr id="26" name="직선 연결선 25">
              <a:extLst>
                <a:ext uri="{FF2B5EF4-FFF2-40B4-BE49-F238E27FC236}">
                  <a16:creationId xmlns:a16="http://schemas.microsoft.com/office/drawing/2014/main" id="{5A2EE9B0-AE0D-824D-A568-56A3177607C6}"/>
                </a:ext>
              </a:extLst>
            </p:cNvPr>
            <p:cNvCxnSpPr/>
            <p:nvPr/>
          </p:nvCxnSpPr>
          <p:spPr>
            <a:xfrm>
              <a:off x="2310063" y="2168525"/>
              <a:ext cx="7106987" cy="0"/>
            </a:xfrm>
            <a:prstGeom prst="line">
              <a:avLst/>
            </a:prstGeom>
            <a:ln w="12700">
              <a:solidFill>
                <a:srgbClr val="510DBC"/>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6043112-802D-3538-0935-F8AB6402E80E}"/>
                </a:ext>
              </a:extLst>
            </p:cNvPr>
            <p:cNvCxnSpPr/>
            <p:nvPr/>
          </p:nvCxnSpPr>
          <p:spPr>
            <a:xfrm>
              <a:off x="2310063" y="3901073"/>
              <a:ext cx="7106987" cy="0"/>
            </a:xfrm>
            <a:prstGeom prst="line">
              <a:avLst/>
            </a:prstGeom>
            <a:ln w="12700">
              <a:solidFill>
                <a:srgbClr val="510DBC"/>
              </a:solidFill>
            </a:ln>
          </p:spPr>
          <p:style>
            <a:lnRef idx="1">
              <a:schemeClr val="accent1"/>
            </a:lnRef>
            <a:fillRef idx="0">
              <a:schemeClr val="accent1"/>
            </a:fillRef>
            <a:effectRef idx="0">
              <a:schemeClr val="accent1"/>
            </a:effectRef>
            <a:fontRef idx="minor">
              <a:schemeClr val="tx1"/>
            </a:fontRef>
          </p:style>
        </p:cxnSp>
      </p:grpSp>
      <p:pic>
        <p:nvPicPr>
          <p:cNvPr id="28" name="Picture 5" descr="kpmg_bar_chart_up.png">
            <a:extLst>
              <a:ext uri="{FF2B5EF4-FFF2-40B4-BE49-F238E27FC236}">
                <a16:creationId xmlns:a16="http://schemas.microsoft.com/office/drawing/2014/main" id="{1F674638-948D-DA6C-E3D3-BCC98CDF3D37}"/>
              </a:ext>
            </a:extLst>
          </p:cNvPr>
          <p:cNvPicPr>
            <a:picLocks noChangeAspect="1"/>
          </p:cNvPicPr>
          <p:nvPr/>
        </p:nvPicPr>
        <p:blipFill>
          <a:blip r:embed="rId3" cstate="print">
            <a:biLevel thresh="25000"/>
          </a:blip>
          <a:stretch>
            <a:fillRect/>
          </a:stretch>
        </p:blipFill>
        <p:spPr>
          <a:xfrm>
            <a:off x="1002369" y="5089358"/>
            <a:ext cx="694084" cy="605392"/>
          </a:xfrm>
          <a:prstGeom prst="rect">
            <a:avLst/>
          </a:prstGeom>
        </p:spPr>
      </p:pic>
    </p:spTree>
    <p:extLst>
      <p:ext uri="{BB962C8B-B14F-4D97-AF65-F5344CB8AC3E}">
        <p14:creationId xmlns:p14="http://schemas.microsoft.com/office/powerpoint/2010/main" val="3423117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5ECE194-AF80-E199-A33A-0A0F5E568237}"/>
              </a:ext>
            </a:extLst>
          </p:cNvPr>
          <p:cNvSpPr>
            <a:spLocks noGrp="1"/>
          </p:cNvSpPr>
          <p:nvPr>
            <p:ph type="body" sz="quarter" idx="13"/>
          </p:nvPr>
        </p:nvSpPr>
        <p:spPr/>
        <p:txBody>
          <a:bodyPr/>
          <a:lstStyle/>
          <a:p>
            <a:r>
              <a:rPr lang="ko-KR" altLang="en-US" dirty="0"/>
              <a:t>과거에는 반도체 기업들이 셀을 높이 쌓는 적층 기술 등 기술력을 경쟁 우위로 삼았던 반면</a:t>
            </a:r>
            <a:r>
              <a:rPr lang="en-US" altLang="ko-KR" dirty="0"/>
              <a:t>, </a:t>
            </a:r>
            <a:r>
              <a:rPr lang="ko-KR" altLang="en-US" dirty="0"/>
              <a:t>반도체 수요처가 다변화되고 산업이 융합되는 최근에는 각 산업에 보다 유용하게 쓸 수 있는 반도체 개발이 성패를 가르는 시점임 </a:t>
            </a:r>
          </a:p>
        </p:txBody>
      </p:sp>
      <p:sp>
        <p:nvSpPr>
          <p:cNvPr id="17" name="텍스트 개체 틀 27">
            <a:extLst>
              <a:ext uri="{FF2B5EF4-FFF2-40B4-BE49-F238E27FC236}">
                <a16:creationId xmlns:a16="http://schemas.microsoft.com/office/drawing/2014/main" id="{2615C907-47F0-E4A2-7E66-3FECBC63915D}"/>
              </a:ext>
            </a:extLst>
          </p:cNvPr>
          <p:cNvSpPr>
            <a:spLocks noGrp="1"/>
          </p:cNvSpPr>
          <p:nvPr>
            <p:ph type="body" sz="quarter" idx="10"/>
          </p:nvPr>
        </p:nvSpPr>
        <p:spPr>
          <a:xfrm>
            <a:off x="488949" y="333149"/>
            <a:ext cx="8928101" cy="184666"/>
          </a:xfrm>
        </p:spPr>
        <p:txBody>
          <a:bodyPr/>
          <a:lstStyle/>
          <a:p>
            <a:r>
              <a:rPr lang="en-US" altLang="ko-KR" noProof="0" dirty="0"/>
              <a:t>V. Key takeaways</a:t>
            </a:r>
          </a:p>
        </p:txBody>
      </p:sp>
      <p:sp>
        <p:nvSpPr>
          <p:cNvPr id="18" name="텍스트 개체 틀 28">
            <a:extLst>
              <a:ext uri="{FF2B5EF4-FFF2-40B4-BE49-F238E27FC236}">
                <a16:creationId xmlns:a16="http://schemas.microsoft.com/office/drawing/2014/main" id="{9B56EB4D-BB1C-B6E9-2402-7CB06EBBACD3}"/>
              </a:ext>
            </a:extLst>
          </p:cNvPr>
          <p:cNvSpPr>
            <a:spLocks noGrp="1"/>
          </p:cNvSpPr>
          <p:nvPr>
            <p:ph type="body" sz="quarter" idx="11"/>
          </p:nvPr>
        </p:nvSpPr>
        <p:spPr>
          <a:xfrm>
            <a:off x="488950" y="617249"/>
            <a:ext cx="8928100" cy="322262"/>
          </a:xfrm>
        </p:spPr>
        <p:txBody>
          <a:bodyPr/>
          <a:lstStyle/>
          <a:p>
            <a:r>
              <a:rPr lang="ko-KR" altLang="en-US" dirty="0"/>
              <a:t>반도체 산업이 직면한 이슈에 따른 대응 방안 </a:t>
            </a:r>
            <a:r>
              <a:rPr lang="en-US" altLang="ko-KR" sz="2000" dirty="0"/>
              <a:t>(2/2)</a:t>
            </a:r>
            <a:r>
              <a:rPr lang="ko-KR" altLang="en-US" sz="2000" dirty="0"/>
              <a:t> </a:t>
            </a:r>
          </a:p>
        </p:txBody>
      </p:sp>
      <p:grpSp>
        <p:nvGrpSpPr>
          <p:cNvPr id="3" name="그룹 2">
            <a:extLst>
              <a:ext uri="{FF2B5EF4-FFF2-40B4-BE49-F238E27FC236}">
                <a16:creationId xmlns:a16="http://schemas.microsoft.com/office/drawing/2014/main" id="{BA534C3B-E965-F8FE-2D86-DE92ECDB4D20}"/>
              </a:ext>
            </a:extLst>
          </p:cNvPr>
          <p:cNvGrpSpPr/>
          <p:nvPr/>
        </p:nvGrpSpPr>
        <p:grpSpPr>
          <a:xfrm>
            <a:off x="510117" y="2168525"/>
            <a:ext cx="8918964" cy="1743417"/>
            <a:chOff x="510117" y="2168525"/>
            <a:chExt cx="8918964" cy="1743417"/>
          </a:xfrm>
        </p:grpSpPr>
        <p:sp>
          <p:nvSpPr>
            <p:cNvPr id="5" name="직사각형 4">
              <a:extLst>
                <a:ext uri="{FF2B5EF4-FFF2-40B4-BE49-F238E27FC236}">
                  <a16:creationId xmlns:a16="http://schemas.microsoft.com/office/drawing/2014/main" id="{8EEEFEF3-66A5-D634-8E02-20821BE28B75}"/>
                </a:ext>
              </a:extLst>
            </p:cNvPr>
            <p:cNvSpPr/>
            <p:nvPr/>
          </p:nvSpPr>
          <p:spPr>
            <a:xfrm>
              <a:off x="510117" y="2168525"/>
              <a:ext cx="1651489" cy="1743417"/>
            </a:xfrm>
            <a:prstGeom prst="rect">
              <a:avLst/>
            </a:prstGeom>
            <a:solidFill>
              <a:srgbClr val="1E49E2"/>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1400" b="0" i="0" u="none" strike="noStrike" kern="0" cap="none" spc="0" normalizeH="0" baseline="0" noProof="0" dirty="0">
                  <a:ln>
                    <a:noFill/>
                  </a:ln>
                  <a:gradFill>
                    <a:gsLst>
                      <a:gs pos="0">
                        <a:srgbClr val="66D4F9"/>
                      </a:gs>
                      <a:gs pos="100000">
                        <a:srgbClr val="66D4F9"/>
                      </a:gs>
                    </a:gsLst>
                    <a:lin ang="5400000" scaled="1"/>
                  </a:gradFill>
                  <a:effectLst/>
                  <a:uLnTx/>
                  <a:uFillTx/>
                  <a:latin typeface="KoPub돋움체 Bold"/>
                  <a:ea typeface="맑은 고딕" panose="020B0503020000020004" pitchFamily="50" charset="-127"/>
                  <a:cs typeface="+mn-cs"/>
                </a:rPr>
                <a:t>Social</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rPr>
                <a:t>사회적 측면</a:t>
              </a:r>
              <a:endParaRPr kumimoji="0" lang="en-US" altLang="ko-KR"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rPr>
                <a:t> </a:t>
              </a:r>
            </a:p>
          </p:txBody>
        </p:sp>
        <p:sp>
          <p:nvSpPr>
            <p:cNvPr id="7" name="직사각형 6">
              <a:extLst>
                <a:ext uri="{FF2B5EF4-FFF2-40B4-BE49-F238E27FC236}">
                  <a16:creationId xmlns:a16="http://schemas.microsoft.com/office/drawing/2014/main" id="{68DBC6F3-FCD5-FD32-7781-C707B7D3C38F}"/>
                </a:ext>
              </a:extLst>
            </p:cNvPr>
            <p:cNvSpPr/>
            <p:nvPr/>
          </p:nvSpPr>
          <p:spPr>
            <a:xfrm>
              <a:off x="2180573" y="2321544"/>
              <a:ext cx="7248508" cy="1452980"/>
            </a:xfrm>
            <a:prstGeom prst="rect">
              <a:avLst/>
            </a:prstGeom>
            <a:noFill/>
            <a:ln w="19050" cap="flat" cmpd="sng" algn="ctr">
              <a:noFill/>
              <a:prstDash val="solid"/>
            </a:ln>
            <a:effectLst/>
          </p:spPr>
          <p:txBody>
            <a:bodyPr lIns="180000" tIns="0" rIns="180000" bIns="0" rtlCol="0" anchor="ctr"/>
            <a:lstStyle/>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반도체 업계에서 요구하는 역량을 분석하여 중</a:t>
              </a:r>
              <a:r>
                <a:rPr kumimoji="0" lang="en-US" altLang="ko-KR"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장기적 노동시장에서의 수급 균형을 맞추기 위한 인력 양성 프로그램 마련이 중요</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산</a:t>
              </a:r>
              <a:r>
                <a:rPr kumimoji="0" lang="en-US" altLang="ko-KR"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학</a:t>
              </a:r>
              <a:r>
                <a:rPr kumimoji="0" lang="en-US" altLang="ko-KR"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연 연계를 통해 반도체 분야에 특화된 현장 맞춤형 인력 공급이 필요</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3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국내 반도체 설계 전문 인력의 내재된 경험과 노하우가 산업과 기업 내 확산될 수 있는 틀을 마련해야 함</a:t>
              </a:r>
            </a:p>
          </p:txBody>
        </p:sp>
        <p:cxnSp>
          <p:nvCxnSpPr>
            <p:cNvPr id="8" name="직선 연결선 7">
              <a:extLst>
                <a:ext uri="{FF2B5EF4-FFF2-40B4-BE49-F238E27FC236}">
                  <a16:creationId xmlns:a16="http://schemas.microsoft.com/office/drawing/2014/main" id="{3B4DCDF8-7EE9-2947-CCE3-662536712316}"/>
                </a:ext>
              </a:extLst>
            </p:cNvPr>
            <p:cNvCxnSpPr/>
            <p:nvPr/>
          </p:nvCxnSpPr>
          <p:spPr>
            <a:xfrm>
              <a:off x="2310063" y="2168525"/>
              <a:ext cx="7106987" cy="0"/>
            </a:xfrm>
            <a:prstGeom prst="line">
              <a:avLst/>
            </a:prstGeom>
            <a:ln w="12700">
              <a:solidFill>
                <a:srgbClr val="1E49E2"/>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85FE6FE7-835E-92BC-21F4-9635ECB59BCB}"/>
                </a:ext>
              </a:extLst>
            </p:cNvPr>
            <p:cNvCxnSpPr/>
            <p:nvPr/>
          </p:nvCxnSpPr>
          <p:spPr>
            <a:xfrm>
              <a:off x="2310063" y="3901073"/>
              <a:ext cx="7106987" cy="0"/>
            </a:xfrm>
            <a:prstGeom prst="line">
              <a:avLst/>
            </a:prstGeom>
            <a:ln w="12700">
              <a:solidFill>
                <a:srgbClr val="1E49E2"/>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E3FC910F-E59D-E0CA-6392-5E067A5543CE}"/>
              </a:ext>
            </a:extLst>
          </p:cNvPr>
          <p:cNvGrpSpPr/>
          <p:nvPr/>
        </p:nvGrpSpPr>
        <p:grpSpPr>
          <a:xfrm>
            <a:off x="510117" y="4129672"/>
            <a:ext cx="8918964" cy="1743417"/>
            <a:chOff x="510117" y="2168525"/>
            <a:chExt cx="8918964" cy="1743417"/>
          </a:xfrm>
        </p:grpSpPr>
        <p:sp>
          <p:nvSpPr>
            <p:cNvPr id="12" name="직사각형 11">
              <a:extLst>
                <a:ext uri="{FF2B5EF4-FFF2-40B4-BE49-F238E27FC236}">
                  <a16:creationId xmlns:a16="http://schemas.microsoft.com/office/drawing/2014/main" id="{753D2B8A-247E-6125-EE65-2CB5D0FB19A1}"/>
                </a:ext>
              </a:extLst>
            </p:cNvPr>
            <p:cNvSpPr/>
            <p:nvPr/>
          </p:nvSpPr>
          <p:spPr>
            <a:xfrm>
              <a:off x="510117" y="2168525"/>
              <a:ext cx="1651489" cy="1743417"/>
            </a:xfrm>
            <a:prstGeom prst="rect">
              <a:avLst/>
            </a:prstGeom>
            <a:solidFill>
              <a:srgbClr val="00B7F5"/>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ko-KR" sz="1400" b="0" i="0" u="none" strike="noStrike" kern="0" cap="none" spc="0" normalizeH="0" baseline="0" noProof="0" dirty="0">
                  <a:ln>
                    <a:noFill/>
                  </a:ln>
                  <a:gradFill>
                    <a:gsLst>
                      <a:gs pos="0">
                        <a:srgbClr val="00338D"/>
                      </a:gs>
                      <a:gs pos="100000">
                        <a:srgbClr val="00338D"/>
                      </a:gs>
                    </a:gsLst>
                    <a:lin ang="5400000" scaled="1"/>
                  </a:gradFill>
                  <a:effectLst/>
                  <a:uLnTx/>
                  <a:uFillTx/>
                  <a:latin typeface="KoPub돋움체 Bold"/>
                  <a:ea typeface="맑은 고딕" panose="020B0503020000020004" pitchFamily="50" charset="-127"/>
                  <a:cs typeface="+mn-cs"/>
                </a:rPr>
                <a:t>Technological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ko-KR" altLang="en-US"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rPr>
                <a:t>기술적 측면</a:t>
              </a:r>
              <a:endParaRPr kumimoji="0" lang="en-US" altLang="ko-KR" sz="1600" b="1" i="0" u="none" strike="noStrike" kern="0" cap="none" spc="-30" normalizeH="0" baseline="0" noProof="0" dirty="0">
                <a:ln>
                  <a:solidFill>
                    <a:sysClr val="window" lastClr="FFFFFF">
                      <a:lumMod val="75000"/>
                      <a:alpha val="0"/>
                    </a:sysClr>
                  </a:solidFill>
                </a:ln>
                <a:solidFill>
                  <a:srgbClr val="FFFFFF"/>
                </a:soli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300" b="1" i="0" u="none" strike="noStrike" kern="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rPr>
                <a:t> </a:t>
              </a:r>
            </a:p>
          </p:txBody>
        </p:sp>
        <p:sp>
          <p:nvSpPr>
            <p:cNvPr id="13" name="직사각형 12">
              <a:extLst>
                <a:ext uri="{FF2B5EF4-FFF2-40B4-BE49-F238E27FC236}">
                  <a16:creationId xmlns:a16="http://schemas.microsoft.com/office/drawing/2014/main" id="{91BFD4EE-4259-224F-6649-D7E0538E1EC9}"/>
                </a:ext>
              </a:extLst>
            </p:cNvPr>
            <p:cNvSpPr/>
            <p:nvPr/>
          </p:nvSpPr>
          <p:spPr>
            <a:xfrm>
              <a:off x="2180573" y="2321544"/>
              <a:ext cx="7248508" cy="1452980"/>
            </a:xfrm>
            <a:prstGeom prst="rect">
              <a:avLst/>
            </a:prstGeom>
            <a:noFill/>
            <a:ln w="19050" cap="flat" cmpd="sng" algn="ctr">
              <a:noFill/>
              <a:prstDash val="solid"/>
            </a:ln>
            <a:effectLst/>
          </p:spPr>
          <p:txBody>
            <a:bodyPr lIns="180000" tIns="0" rIns="180000" bIns="0" rtlCol="0" anchor="ctr"/>
            <a:lstStyle/>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메모리 반도체 중심의 국내 산업 구조에서 시스템 반도체와 균형 잡힌 산업구조로 가는 동시에 </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AI </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반도체</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HBM(</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고대역폭메모리</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PIM(Processing In Memory) </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등 차세대 반도체 기술에서 경쟁력을 높이기 위해서는 한국이 강점이 있는 실행 역량과 함께</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설계 역량 또한 중점적으로 육성해야 함 </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시스템 반도체를 강화하기 위해서는 개념을 새롭게 정의하고 기술 변화를 리드할 수 있는 아키텍트</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설계자</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 필요</a:t>
              </a:r>
            </a:p>
            <a:p>
              <a:pPr marL="171450" marR="0" lvl="0" indent="-171450" algn="just" defTabSz="914400" rtl="0" eaLnBrk="1" fontAlgn="auto" latinLnBrk="0" hangingPunct="1">
                <a:lnSpc>
                  <a:spcPct val="120000"/>
                </a:lnSpc>
                <a:spcBef>
                  <a:spcPts val="300"/>
                </a:spcBef>
                <a:spcAft>
                  <a:spcPts val="300"/>
                </a:spcAft>
                <a:buClrTx/>
                <a:buSzTx/>
                <a:buFont typeface="Wingdings" panose="05000000000000000000" pitchFamily="2" charset="2"/>
                <a:buChar char="§"/>
                <a:tabLst/>
                <a:defRPr/>
              </a:pP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단번에 메모리 반도체에서 시스템 반도체로 체질 전환은 어려우므로 파운드리 사업에서 습득한 경험과 지식을 활용하고 이를 스케일업</a:t>
              </a:r>
              <a:r>
                <a:rPr kumimoji="0" lang="en-US" altLang="ko-KR"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(Scale-up)</a:t>
              </a:r>
              <a:r>
                <a:rPr kumimoji="0" lang="ko-KR" altLang="en-US" sz="1250" b="0" i="0" u="none" strike="noStrike" kern="0" cap="none" spc="-3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a:ea typeface="KoPub돋움체 Medium"/>
                  <a:cs typeface="+mn-cs"/>
                </a:rPr>
                <a:t>하여 시스템 반도체 또한 리딩할 수 있도록 로드맵을 마련해야 함</a:t>
              </a:r>
            </a:p>
          </p:txBody>
        </p:sp>
        <p:cxnSp>
          <p:nvCxnSpPr>
            <p:cNvPr id="14" name="직선 연결선 13">
              <a:extLst>
                <a:ext uri="{FF2B5EF4-FFF2-40B4-BE49-F238E27FC236}">
                  <a16:creationId xmlns:a16="http://schemas.microsoft.com/office/drawing/2014/main" id="{8C9EB731-2B25-9320-0CD8-94F835373877}"/>
                </a:ext>
              </a:extLst>
            </p:cNvPr>
            <p:cNvCxnSpPr/>
            <p:nvPr/>
          </p:nvCxnSpPr>
          <p:spPr>
            <a:xfrm>
              <a:off x="2310063" y="2168525"/>
              <a:ext cx="7106987" cy="0"/>
            </a:xfrm>
            <a:prstGeom prst="line">
              <a:avLst/>
            </a:prstGeom>
            <a:ln w="12700">
              <a:solidFill>
                <a:srgbClr val="00B7F5"/>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5A12AD3F-8DCC-4D17-8831-E12738D16EB2}"/>
                </a:ext>
              </a:extLst>
            </p:cNvPr>
            <p:cNvCxnSpPr/>
            <p:nvPr/>
          </p:nvCxnSpPr>
          <p:spPr>
            <a:xfrm>
              <a:off x="2310063" y="3901073"/>
              <a:ext cx="7106987" cy="0"/>
            </a:xfrm>
            <a:prstGeom prst="line">
              <a:avLst/>
            </a:prstGeom>
            <a:ln w="12700">
              <a:solidFill>
                <a:srgbClr val="00B7F5"/>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AFF286A1-7CD1-6842-DF64-935B4EED9D2A}"/>
              </a:ext>
            </a:extLst>
          </p:cNvPr>
          <p:cNvSpPr txBox="1"/>
          <p:nvPr/>
        </p:nvSpPr>
        <p:spPr>
          <a:xfrm>
            <a:off x="489000" y="5979460"/>
            <a:ext cx="8928049"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26" name="Picture 21" descr="kpmg_small_group.png">
            <a:extLst>
              <a:ext uri="{FF2B5EF4-FFF2-40B4-BE49-F238E27FC236}">
                <a16:creationId xmlns:a16="http://schemas.microsoft.com/office/drawing/2014/main" id="{5EC7C8DB-39F4-3850-8998-69232622B247}"/>
              </a:ext>
            </a:extLst>
          </p:cNvPr>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1030421" y="3063569"/>
            <a:ext cx="637980" cy="637980"/>
          </a:xfrm>
          <a:prstGeom prst="rect">
            <a:avLst/>
          </a:prstGeom>
        </p:spPr>
      </p:pic>
      <p:pic>
        <p:nvPicPr>
          <p:cNvPr id="27" name="Picture 33" descr="kpmg_preferences.png">
            <a:extLst>
              <a:ext uri="{FF2B5EF4-FFF2-40B4-BE49-F238E27FC236}">
                <a16:creationId xmlns:a16="http://schemas.microsoft.com/office/drawing/2014/main" id="{09A8A20E-AD57-675D-56AE-FAFBADC8B28F}"/>
              </a:ext>
            </a:extLst>
          </p:cNvPr>
          <p:cNvPicPr>
            <a:picLocks noChangeAspect="1"/>
          </p:cNvPicPr>
          <p:nvPr/>
        </p:nvPicPr>
        <p:blipFill>
          <a:blip r:embed="rId4" cstate="print">
            <a:biLevel thresh="25000"/>
          </a:blip>
          <a:stretch>
            <a:fillRect/>
          </a:stretch>
        </p:blipFill>
        <p:spPr>
          <a:xfrm>
            <a:off x="1016869" y="5066601"/>
            <a:ext cx="590909" cy="590909"/>
          </a:xfrm>
          <a:prstGeom prst="rect">
            <a:avLst/>
          </a:prstGeom>
        </p:spPr>
      </p:pic>
    </p:spTree>
    <p:extLst>
      <p:ext uri="{BB962C8B-B14F-4D97-AF65-F5344CB8AC3E}">
        <p14:creationId xmlns:p14="http://schemas.microsoft.com/office/powerpoint/2010/main" val="1835082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3" name="표 2">
            <a:extLst>
              <a:ext uri="{FF2B5EF4-FFF2-40B4-BE49-F238E27FC236}">
                <a16:creationId xmlns:a16="http://schemas.microsoft.com/office/drawing/2014/main" id="{7A1E2E84-FDFE-FC5B-7858-03F36AF00854}"/>
              </a:ext>
            </a:extLst>
          </p:cNvPr>
          <p:cNvGraphicFramePr>
            <a:graphicFrameLocks noGrp="1" noChangeAspect="1"/>
          </p:cNvGraphicFramePr>
          <p:nvPr>
            <p:extLst>
              <p:ext uri="{D42A27DB-BD31-4B8C-83A1-F6EECF244321}">
                <p14:modId xmlns:p14="http://schemas.microsoft.com/office/powerpoint/2010/main" val="454679978"/>
              </p:ext>
            </p:extLst>
          </p:nvPr>
        </p:nvGraphicFramePr>
        <p:xfrm>
          <a:off x="832336" y="1600272"/>
          <a:ext cx="7942548" cy="3251437"/>
        </p:xfrm>
        <a:graphic>
          <a:graphicData uri="http://schemas.openxmlformats.org/drawingml/2006/table">
            <a:tbl>
              <a:tblPr firstRow="1" bandRow="1"/>
              <a:tblGrid>
                <a:gridCol w="1985637">
                  <a:extLst>
                    <a:ext uri="{9D8B030D-6E8A-4147-A177-3AD203B41FA5}">
                      <a16:colId xmlns:a16="http://schemas.microsoft.com/office/drawing/2014/main" val="20000"/>
                    </a:ext>
                  </a:extLst>
                </a:gridCol>
                <a:gridCol w="1985637">
                  <a:extLst>
                    <a:ext uri="{9D8B030D-6E8A-4147-A177-3AD203B41FA5}">
                      <a16:colId xmlns:a16="http://schemas.microsoft.com/office/drawing/2014/main" val="20001"/>
                    </a:ext>
                  </a:extLst>
                </a:gridCol>
                <a:gridCol w="1985637">
                  <a:extLst>
                    <a:ext uri="{9D8B030D-6E8A-4147-A177-3AD203B41FA5}">
                      <a16:colId xmlns:a16="http://schemas.microsoft.com/office/drawing/2014/main" val="20002"/>
                    </a:ext>
                  </a:extLst>
                </a:gridCol>
                <a:gridCol w="1985637">
                  <a:extLst>
                    <a:ext uri="{9D8B030D-6E8A-4147-A177-3AD203B41FA5}">
                      <a16:colId xmlns:a16="http://schemas.microsoft.com/office/drawing/2014/main" val="20003"/>
                    </a:ext>
                  </a:extLst>
                </a:gridCol>
              </a:tblGrid>
              <a:tr h="332223">
                <a:tc gridSpan="4">
                  <a:txBody>
                    <a:bodyPr/>
                    <a:lstStyle>
                      <a:lvl1pPr marL="0">
                        <a:defRPr b="1">
                          <a:solidFill>
                            <a:schemeClr val="lt1"/>
                          </a:solidFill>
                          <a:latin typeface="Univers for KPMG"/>
                        </a:defRPr>
                      </a:lvl1pPr>
                      <a:lvl2pPr marL="403431">
                        <a:defRPr b="1">
                          <a:solidFill>
                            <a:schemeClr val="lt1"/>
                          </a:solidFill>
                          <a:latin typeface="Univers for KPMG"/>
                        </a:defRPr>
                      </a:lvl2pPr>
                      <a:lvl3pPr marL="806862">
                        <a:defRPr b="1">
                          <a:solidFill>
                            <a:schemeClr val="lt1"/>
                          </a:solidFill>
                          <a:latin typeface="Univers for KPMG"/>
                        </a:defRPr>
                      </a:lvl3pPr>
                      <a:lvl4pPr marL="1210293">
                        <a:defRPr b="1">
                          <a:solidFill>
                            <a:schemeClr val="lt1"/>
                          </a:solidFill>
                          <a:latin typeface="Univers for KPMG"/>
                        </a:defRPr>
                      </a:lvl4pPr>
                      <a:lvl5pPr marL="1613724">
                        <a:defRPr b="1">
                          <a:solidFill>
                            <a:schemeClr val="lt1"/>
                          </a:solidFill>
                          <a:latin typeface="Univers for KPMG"/>
                        </a:defRPr>
                      </a:lvl5pPr>
                      <a:lvl6pPr marL="2017154">
                        <a:defRPr b="1">
                          <a:solidFill>
                            <a:schemeClr val="lt1"/>
                          </a:solidFill>
                          <a:latin typeface="Univers for KPMG"/>
                        </a:defRPr>
                      </a:lvl6pPr>
                      <a:lvl7pPr marL="2420586">
                        <a:defRPr b="1">
                          <a:solidFill>
                            <a:schemeClr val="lt1"/>
                          </a:solidFill>
                          <a:latin typeface="Univers for KPMG"/>
                        </a:defRPr>
                      </a:lvl7pPr>
                      <a:lvl8pPr marL="2824017">
                        <a:defRPr b="1">
                          <a:solidFill>
                            <a:schemeClr val="lt1"/>
                          </a:solidFill>
                          <a:latin typeface="Univers for KPMG"/>
                        </a:defRPr>
                      </a:lvl8pPr>
                      <a:lvl9pPr marL="3227448">
                        <a:defRPr b="1">
                          <a:solidFill>
                            <a:schemeClr val="lt1"/>
                          </a:solidFill>
                          <a:latin typeface="Univers for KPMG"/>
                        </a:defRPr>
                      </a:lvl9pPr>
                    </a:lstStyle>
                    <a:p>
                      <a:pPr marL="0" marR="0" lvl="0" indent="0" algn="l" rtl="0" eaLnBrk="1" fontAlgn="auto" latinLnBrk="1" hangingPunct="1">
                        <a:lnSpc>
                          <a:spcPct val="100000"/>
                        </a:lnSpc>
                        <a:spcBef>
                          <a:spcPts val="0"/>
                        </a:spcBef>
                        <a:spcAft>
                          <a:spcPts val="0"/>
                        </a:spcAft>
                        <a:buClrTx/>
                        <a:buSzTx/>
                        <a:buFontTx/>
                        <a:buNone/>
                      </a:pPr>
                      <a:r>
                        <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전자정보통신반도체산업본부</a:t>
                      </a:r>
                      <a:r>
                        <a:rPr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 </a:t>
                      </a:r>
                      <a:endPar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790908">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염승훈 </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Industry Leader</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02-2112-0533</a:t>
                      </a: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syeom@kr.kpmg.com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전철희</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02-2112-0355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cjun@kr.kpmg.com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박성배</a:t>
                      </a:r>
                      <a:r>
                        <a:rPr lang="en-US" altLang="ko-KR" sz="900" b="1" spc="0" baseline="0" dirty="0">
                          <a:ln>
                            <a:solidFill>
                              <a:srgbClr val="00338D">
                                <a:alpha val="0"/>
                              </a:srgbClr>
                            </a:solidFill>
                          </a:ln>
                          <a:gradFill>
                            <a:gsLst>
                              <a:gs pos="0">
                                <a:srgbClr val="00338D"/>
                              </a:gs>
                              <a:gs pos="100000">
                                <a:srgbClr val="00338D"/>
                              </a:gs>
                            </a:gsLst>
                            <a:lin ang="5400000" scaled="1"/>
                          </a:gradFill>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02-2112-0304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sungbaepark@kr.kpmg.com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한상현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b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b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02-2112-0387</a:t>
                      </a: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sanghyunhan@kr.kpmg.com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8269">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민성진 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02-2112-0852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smin@kr.kpmg.com</a:t>
                      </a: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장현민</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02-2112-0546</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hyunminjang@kr.kpmg.com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정헌</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02-2112-0334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heonjung@kr.kpmg.com</a:t>
                      </a:r>
                      <a:endPar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노원</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02-2112-0313</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wroh@kr.kpmg.com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99478">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강인혜</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02-2112-0363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ikang@kr.kpmg.com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최이현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02-2112-0505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yeehyunchoi@kr.kpmg.com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안창범</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02-2112-0312</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cahn@kr.kpmg.com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차정환</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02-2112-7093</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jeonghwancha@kr.kpmg.com</a:t>
                      </a:r>
                    </a:p>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0559">
                <a:tc>
                  <a:txBody>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윤주헌</a:t>
                      </a:r>
                      <a:r>
                        <a:rPr kumimoji="0" lang="en-US" altLang="ko-KR"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02-2112-0374</a:t>
                      </a: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joohunyoon@kr.kpmg.com</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nSpc>
                          <a:spcPct val="100000"/>
                        </a:lnSpc>
                        <a:spcBef>
                          <a:spcPts val="100"/>
                        </a:spcBef>
                        <a:spcAft>
                          <a:spcPts val="0"/>
                        </a:spcAf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249786"/>
                  </a:ext>
                </a:extLst>
              </a:tr>
            </a:tbl>
          </a:graphicData>
        </a:graphic>
      </p:graphicFrame>
    </p:spTree>
    <p:extLst>
      <p:ext uri="{BB962C8B-B14F-4D97-AF65-F5344CB8AC3E}">
        <p14:creationId xmlns:p14="http://schemas.microsoft.com/office/powerpoint/2010/main" val="158487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반도체 산업 개요</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noProof="0" dirty="0"/>
              <a:t>반도체 분류</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반도체는 활용 용도에 따라 논리와 연산</a:t>
            </a:r>
            <a:r>
              <a:rPr lang="en-US" altLang="ko-KR" dirty="0"/>
              <a:t>, </a:t>
            </a:r>
            <a:r>
              <a:rPr lang="ko-KR" altLang="en-US" dirty="0"/>
              <a:t>제어 기능 등을 수행하는 시스템 반도체와 정보를 저장하는 용도로 사용되는 메모리 반도체로 구분됨</a:t>
            </a:r>
            <a:r>
              <a:rPr lang="en-US" altLang="ko-KR" dirty="0"/>
              <a:t>. </a:t>
            </a:r>
            <a:r>
              <a:rPr lang="ko-KR" altLang="en-US" dirty="0"/>
              <a:t>반도체는 용도에 따라 세분화된 시장이 존재</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삼성전자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36053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분류</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9F2AB828-B122-910E-87B7-19BD730C7C54}"/>
              </a:ext>
            </a:extLst>
          </p:cNvPr>
          <p:cNvSpPr/>
          <p:nvPr/>
        </p:nvSpPr>
        <p:spPr>
          <a:xfrm>
            <a:off x="488951" y="4104017"/>
            <a:ext cx="634456" cy="301039"/>
          </a:xfrm>
          <a:prstGeom prst="rect">
            <a:avLst/>
          </a:prstGeom>
          <a:solidFill>
            <a:srgbClr val="976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반도체</a:t>
            </a:r>
          </a:p>
        </p:txBody>
      </p:sp>
      <p:sp>
        <p:nvSpPr>
          <p:cNvPr id="5" name="직사각형 4">
            <a:extLst>
              <a:ext uri="{FF2B5EF4-FFF2-40B4-BE49-F238E27FC236}">
                <a16:creationId xmlns:a16="http://schemas.microsoft.com/office/drawing/2014/main" id="{4A76DAF9-972C-3A45-4D79-F65583242AEE}"/>
              </a:ext>
            </a:extLst>
          </p:cNvPr>
          <p:cNvSpPr/>
          <p:nvPr/>
        </p:nvSpPr>
        <p:spPr>
          <a:xfrm>
            <a:off x="1459095" y="3304470"/>
            <a:ext cx="1113427" cy="301039"/>
          </a:xfrm>
          <a:prstGeom prst="rect">
            <a:avLst/>
          </a:prstGeom>
          <a:solidFill>
            <a:srgbClr val="045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시스템</a:t>
            </a: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(System)</a:t>
            </a:r>
          </a:p>
        </p:txBody>
      </p:sp>
      <p:sp>
        <p:nvSpPr>
          <p:cNvPr id="6" name="직사각형 5">
            <a:extLst>
              <a:ext uri="{FF2B5EF4-FFF2-40B4-BE49-F238E27FC236}">
                <a16:creationId xmlns:a16="http://schemas.microsoft.com/office/drawing/2014/main" id="{AD7840B4-78AE-4F91-FDB2-3A2CEC8DCC05}"/>
              </a:ext>
            </a:extLst>
          </p:cNvPr>
          <p:cNvSpPr/>
          <p:nvPr/>
        </p:nvSpPr>
        <p:spPr>
          <a:xfrm>
            <a:off x="1459095" y="4867567"/>
            <a:ext cx="1113427" cy="301039"/>
          </a:xfrm>
          <a:prstGeom prst="rect">
            <a:avLst/>
          </a:prstGeom>
          <a:solidFill>
            <a:srgbClr val="045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메모리</a:t>
            </a: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(Memory)</a:t>
            </a:r>
          </a:p>
        </p:txBody>
      </p:sp>
      <p:sp>
        <p:nvSpPr>
          <p:cNvPr id="7" name="직사각형 6">
            <a:extLst>
              <a:ext uri="{FF2B5EF4-FFF2-40B4-BE49-F238E27FC236}">
                <a16:creationId xmlns:a16="http://schemas.microsoft.com/office/drawing/2014/main" id="{2A7D936D-BC14-103B-BD34-3AFC16EC0C44}"/>
              </a:ext>
            </a:extLst>
          </p:cNvPr>
          <p:cNvSpPr/>
          <p:nvPr/>
        </p:nvSpPr>
        <p:spPr>
          <a:xfrm>
            <a:off x="2866436" y="2785779"/>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Micro Components</a:t>
            </a:r>
          </a:p>
        </p:txBody>
      </p:sp>
      <p:sp>
        <p:nvSpPr>
          <p:cNvPr id="8" name="직사각형 7">
            <a:extLst>
              <a:ext uri="{FF2B5EF4-FFF2-40B4-BE49-F238E27FC236}">
                <a16:creationId xmlns:a16="http://schemas.microsoft.com/office/drawing/2014/main" id="{6B603E6E-8BDF-39E4-B9AF-DA46A38C6DDA}"/>
              </a:ext>
            </a:extLst>
          </p:cNvPr>
          <p:cNvSpPr/>
          <p:nvPr/>
        </p:nvSpPr>
        <p:spPr>
          <a:xfrm>
            <a:off x="2866436" y="3292934"/>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Analog IC</a:t>
            </a:r>
          </a:p>
        </p:txBody>
      </p:sp>
      <p:sp>
        <p:nvSpPr>
          <p:cNvPr id="9" name="직사각형 8">
            <a:extLst>
              <a:ext uri="{FF2B5EF4-FFF2-40B4-BE49-F238E27FC236}">
                <a16:creationId xmlns:a16="http://schemas.microsoft.com/office/drawing/2014/main" id="{7AA9C8F3-6B1A-9069-23EC-C68253538239}"/>
              </a:ext>
            </a:extLst>
          </p:cNvPr>
          <p:cNvSpPr/>
          <p:nvPr/>
        </p:nvSpPr>
        <p:spPr>
          <a:xfrm>
            <a:off x="2866436" y="3807712"/>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Logic IC</a:t>
            </a:r>
          </a:p>
        </p:txBody>
      </p:sp>
      <p:sp>
        <p:nvSpPr>
          <p:cNvPr id="10" name="직사각형 9">
            <a:extLst>
              <a:ext uri="{FF2B5EF4-FFF2-40B4-BE49-F238E27FC236}">
                <a16:creationId xmlns:a16="http://schemas.microsoft.com/office/drawing/2014/main" id="{84BE75D8-D108-8BBB-82BF-AD17293A0091}"/>
              </a:ext>
            </a:extLst>
          </p:cNvPr>
          <p:cNvSpPr/>
          <p:nvPr/>
        </p:nvSpPr>
        <p:spPr>
          <a:xfrm>
            <a:off x="2866436" y="4345872"/>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Optical Semiconductor</a:t>
            </a:r>
          </a:p>
        </p:txBody>
      </p:sp>
      <p:sp>
        <p:nvSpPr>
          <p:cNvPr id="11" name="직사각형 10">
            <a:extLst>
              <a:ext uri="{FF2B5EF4-FFF2-40B4-BE49-F238E27FC236}">
                <a16:creationId xmlns:a16="http://schemas.microsoft.com/office/drawing/2014/main" id="{886B7C72-444E-A45D-48DE-C5DB246791A9}"/>
              </a:ext>
            </a:extLst>
          </p:cNvPr>
          <p:cNvSpPr/>
          <p:nvPr/>
        </p:nvSpPr>
        <p:spPr>
          <a:xfrm>
            <a:off x="2866436" y="4855399"/>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RAM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(Random Access Memory)</a:t>
            </a:r>
          </a:p>
        </p:txBody>
      </p:sp>
      <p:sp>
        <p:nvSpPr>
          <p:cNvPr id="12" name="직사각형 11">
            <a:extLst>
              <a:ext uri="{FF2B5EF4-FFF2-40B4-BE49-F238E27FC236}">
                <a16:creationId xmlns:a16="http://schemas.microsoft.com/office/drawing/2014/main" id="{9C282E18-2584-C591-089F-66C9A3641E6B}"/>
              </a:ext>
            </a:extLst>
          </p:cNvPr>
          <p:cNvSpPr/>
          <p:nvPr/>
        </p:nvSpPr>
        <p:spPr>
          <a:xfrm>
            <a:off x="2866436" y="5358653"/>
            <a:ext cx="1724297" cy="32411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ROM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(Read Only Memory)</a:t>
            </a:r>
          </a:p>
        </p:txBody>
      </p:sp>
      <p:grpSp>
        <p:nvGrpSpPr>
          <p:cNvPr id="73" name="그룹 72">
            <a:extLst>
              <a:ext uri="{FF2B5EF4-FFF2-40B4-BE49-F238E27FC236}">
                <a16:creationId xmlns:a16="http://schemas.microsoft.com/office/drawing/2014/main" id="{F6EAEF1E-9518-2B95-40FA-CFFE5394C4DC}"/>
              </a:ext>
            </a:extLst>
          </p:cNvPr>
          <p:cNvGrpSpPr/>
          <p:nvPr/>
        </p:nvGrpSpPr>
        <p:grpSpPr>
          <a:xfrm>
            <a:off x="4857208" y="2577736"/>
            <a:ext cx="1033281" cy="743464"/>
            <a:chOff x="5132388" y="2687992"/>
            <a:chExt cx="921839" cy="869517"/>
          </a:xfrm>
        </p:grpSpPr>
        <p:sp>
          <p:nvSpPr>
            <p:cNvPr id="14" name="직사각형 13">
              <a:extLst>
                <a:ext uri="{FF2B5EF4-FFF2-40B4-BE49-F238E27FC236}">
                  <a16:creationId xmlns:a16="http://schemas.microsoft.com/office/drawing/2014/main" id="{B7B88414-3BB6-647D-25C4-6B0187330534}"/>
                </a:ext>
              </a:extLst>
            </p:cNvPr>
            <p:cNvSpPr/>
            <p:nvPr/>
          </p:nvSpPr>
          <p:spPr>
            <a:xfrm>
              <a:off x="5132388" y="2687992"/>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MPU</a:t>
              </a:r>
            </a:p>
          </p:txBody>
        </p:sp>
        <p:sp>
          <p:nvSpPr>
            <p:cNvPr id="16" name="직사각형 15">
              <a:extLst>
                <a:ext uri="{FF2B5EF4-FFF2-40B4-BE49-F238E27FC236}">
                  <a16:creationId xmlns:a16="http://schemas.microsoft.com/office/drawing/2014/main" id="{1B1346EA-5894-25BD-CD45-06A0A7E70305}"/>
                </a:ext>
              </a:extLst>
            </p:cNvPr>
            <p:cNvSpPr/>
            <p:nvPr/>
          </p:nvSpPr>
          <p:spPr>
            <a:xfrm>
              <a:off x="5132388" y="2989315"/>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MCU</a:t>
              </a:r>
            </a:p>
          </p:txBody>
        </p:sp>
        <p:sp>
          <p:nvSpPr>
            <p:cNvPr id="17" name="직사각형 16">
              <a:extLst>
                <a:ext uri="{FF2B5EF4-FFF2-40B4-BE49-F238E27FC236}">
                  <a16:creationId xmlns:a16="http://schemas.microsoft.com/office/drawing/2014/main" id="{A28778DF-F877-07AD-4D58-2C79CD5AC114}"/>
                </a:ext>
              </a:extLst>
            </p:cNvPr>
            <p:cNvSpPr/>
            <p:nvPr/>
          </p:nvSpPr>
          <p:spPr>
            <a:xfrm>
              <a:off x="5132388" y="3290637"/>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DSP</a:t>
              </a:r>
            </a:p>
          </p:txBody>
        </p:sp>
      </p:grpSp>
      <p:cxnSp>
        <p:nvCxnSpPr>
          <p:cNvPr id="19" name="직선 연결선 18">
            <a:extLst>
              <a:ext uri="{FF2B5EF4-FFF2-40B4-BE49-F238E27FC236}">
                <a16:creationId xmlns:a16="http://schemas.microsoft.com/office/drawing/2014/main" id="{8A3D3C58-9E7E-0BF1-6EA0-FB4FEE3938C1}"/>
              </a:ext>
            </a:extLst>
          </p:cNvPr>
          <p:cNvCxnSpPr>
            <a:cxnSpLocks/>
            <a:stCxn id="4" idx="3"/>
            <a:endCxn id="5" idx="1"/>
          </p:cNvCxnSpPr>
          <p:nvPr/>
        </p:nvCxnSpPr>
        <p:spPr>
          <a:xfrm flipV="1">
            <a:off x="1123407" y="3454990"/>
            <a:ext cx="335688" cy="79954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0DAC95D5-65A3-AC4B-C8DB-129C2BBF0BAE}"/>
              </a:ext>
            </a:extLst>
          </p:cNvPr>
          <p:cNvCxnSpPr>
            <a:cxnSpLocks/>
            <a:stCxn id="4" idx="3"/>
            <a:endCxn id="6" idx="1"/>
          </p:cNvCxnSpPr>
          <p:nvPr/>
        </p:nvCxnSpPr>
        <p:spPr>
          <a:xfrm>
            <a:off x="1123407" y="4254537"/>
            <a:ext cx="335688" cy="76355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21DDEAEF-6212-926B-C8B7-46FE466FAE03}"/>
              </a:ext>
            </a:extLst>
          </p:cNvPr>
          <p:cNvCxnSpPr>
            <a:cxnSpLocks/>
            <a:stCxn id="5" idx="3"/>
            <a:endCxn id="7" idx="1"/>
          </p:cNvCxnSpPr>
          <p:nvPr/>
        </p:nvCxnSpPr>
        <p:spPr>
          <a:xfrm flipV="1">
            <a:off x="2572522" y="2947835"/>
            <a:ext cx="293914" cy="50715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42E439C-9F49-BBA9-E8C2-F5144CB1AF70}"/>
              </a:ext>
            </a:extLst>
          </p:cNvPr>
          <p:cNvCxnSpPr>
            <a:cxnSpLocks/>
            <a:stCxn id="5" idx="3"/>
            <a:endCxn id="8" idx="1"/>
          </p:cNvCxnSpPr>
          <p:nvPr/>
        </p:nvCxnSpPr>
        <p:spPr>
          <a:xfrm>
            <a:off x="2572522" y="3454990"/>
            <a:ext cx="29391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9A79F56A-9F1A-6622-CDEC-0882E4D76EE3}"/>
              </a:ext>
            </a:extLst>
          </p:cNvPr>
          <p:cNvCxnSpPr>
            <a:cxnSpLocks/>
            <a:stCxn id="5" idx="3"/>
            <a:endCxn id="9" idx="1"/>
          </p:cNvCxnSpPr>
          <p:nvPr/>
        </p:nvCxnSpPr>
        <p:spPr>
          <a:xfrm>
            <a:off x="2572522" y="3454990"/>
            <a:ext cx="293914" cy="514778"/>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1D55FBF-63F6-A32B-B653-E90B06154734}"/>
              </a:ext>
            </a:extLst>
          </p:cNvPr>
          <p:cNvCxnSpPr>
            <a:cxnSpLocks/>
            <a:stCxn id="6" idx="3"/>
            <a:endCxn id="10" idx="1"/>
          </p:cNvCxnSpPr>
          <p:nvPr/>
        </p:nvCxnSpPr>
        <p:spPr>
          <a:xfrm flipV="1">
            <a:off x="2572522" y="4507928"/>
            <a:ext cx="293914" cy="51015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B2561BD1-1070-8986-FEA5-EA406327D124}"/>
              </a:ext>
            </a:extLst>
          </p:cNvPr>
          <p:cNvCxnSpPr>
            <a:cxnSpLocks/>
            <a:stCxn id="6" idx="3"/>
            <a:endCxn id="11" idx="1"/>
          </p:cNvCxnSpPr>
          <p:nvPr/>
        </p:nvCxnSpPr>
        <p:spPr>
          <a:xfrm flipV="1">
            <a:off x="2572522" y="5017455"/>
            <a:ext cx="293914" cy="632"/>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AD556E0-C872-4C80-979B-EDB02DD000A1}"/>
              </a:ext>
            </a:extLst>
          </p:cNvPr>
          <p:cNvCxnSpPr>
            <a:cxnSpLocks/>
            <a:stCxn id="6" idx="3"/>
            <a:endCxn id="12" idx="1"/>
          </p:cNvCxnSpPr>
          <p:nvPr/>
        </p:nvCxnSpPr>
        <p:spPr>
          <a:xfrm>
            <a:off x="2572522" y="5018087"/>
            <a:ext cx="293914" cy="502622"/>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E105E0AD-CD89-0CA9-7D43-4E24BDD7DC52}"/>
              </a:ext>
            </a:extLst>
          </p:cNvPr>
          <p:cNvCxnSpPr>
            <a:cxnSpLocks/>
            <a:stCxn id="7" idx="3"/>
            <a:endCxn id="16" idx="1"/>
          </p:cNvCxnSpPr>
          <p:nvPr/>
        </p:nvCxnSpPr>
        <p:spPr>
          <a:xfrm>
            <a:off x="4590733" y="2947835"/>
            <a:ext cx="266475" cy="1634"/>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4A049B79-2E3F-DF96-591F-55E8BF38D6FB}"/>
              </a:ext>
            </a:extLst>
          </p:cNvPr>
          <p:cNvCxnSpPr>
            <a:cxnSpLocks/>
            <a:stCxn id="7" idx="3"/>
            <a:endCxn id="14" idx="1"/>
          </p:cNvCxnSpPr>
          <p:nvPr/>
        </p:nvCxnSpPr>
        <p:spPr>
          <a:xfrm flipV="1">
            <a:off x="4590733" y="2691828"/>
            <a:ext cx="266475" cy="25600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0EEBDF31-289E-63C9-BBAC-DB4AA01B277F}"/>
              </a:ext>
            </a:extLst>
          </p:cNvPr>
          <p:cNvCxnSpPr>
            <a:cxnSpLocks/>
            <a:stCxn id="7" idx="3"/>
            <a:endCxn id="17" idx="1"/>
          </p:cNvCxnSpPr>
          <p:nvPr/>
        </p:nvCxnSpPr>
        <p:spPr>
          <a:xfrm>
            <a:off x="4590733" y="2947835"/>
            <a:ext cx="266475" cy="259273"/>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3E447FD5-006D-5DCA-D30A-229A7B85210F}"/>
              </a:ext>
            </a:extLst>
          </p:cNvPr>
          <p:cNvGrpSpPr/>
          <p:nvPr/>
        </p:nvGrpSpPr>
        <p:grpSpPr>
          <a:xfrm>
            <a:off x="4857208" y="3734007"/>
            <a:ext cx="1033281" cy="485824"/>
            <a:chOff x="5132388" y="3694526"/>
            <a:chExt cx="921839" cy="568195"/>
          </a:xfrm>
        </p:grpSpPr>
        <p:sp>
          <p:nvSpPr>
            <p:cNvPr id="70" name="직사각형 69">
              <a:extLst>
                <a:ext uri="{FF2B5EF4-FFF2-40B4-BE49-F238E27FC236}">
                  <a16:creationId xmlns:a16="http://schemas.microsoft.com/office/drawing/2014/main" id="{A1AAF566-3A43-AC5F-86D2-1CA77E9F0E32}"/>
                </a:ext>
              </a:extLst>
            </p:cNvPr>
            <p:cNvSpPr/>
            <p:nvPr/>
          </p:nvSpPr>
          <p:spPr>
            <a:xfrm>
              <a:off x="5132388" y="3694526"/>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Standard</a:t>
              </a:r>
            </a:p>
          </p:txBody>
        </p:sp>
        <p:sp>
          <p:nvSpPr>
            <p:cNvPr id="71" name="직사각형 70">
              <a:extLst>
                <a:ext uri="{FF2B5EF4-FFF2-40B4-BE49-F238E27FC236}">
                  <a16:creationId xmlns:a16="http://schemas.microsoft.com/office/drawing/2014/main" id="{F098193C-18E1-B270-550F-6FF50D66CC18}"/>
                </a:ext>
              </a:extLst>
            </p:cNvPr>
            <p:cNvSpPr/>
            <p:nvPr/>
          </p:nvSpPr>
          <p:spPr>
            <a:xfrm>
              <a:off x="5132388" y="3995849"/>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Special</a:t>
              </a:r>
            </a:p>
          </p:txBody>
        </p:sp>
      </p:grpSp>
      <p:cxnSp>
        <p:nvCxnSpPr>
          <p:cNvPr id="74" name="직선 연결선 73">
            <a:extLst>
              <a:ext uri="{FF2B5EF4-FFF2-40B4-BE49-F238E27FC236}">
                <a16:creationId xmlns:a16="http://schemas.microsoft.com/office/drawing/2014/main" id="{65AC5720-0FCD-8BA8-5BDB-B7A5B7D4CAB5}"/>
              </a:ext>
            </a:extLst>
          </p:cNvPr>
          <p:cNvCxnSpPr>
            <a:cxnSpLocks/>
            <a:stCxn id="9" idx="3"/>
            <a:endCxn id="71" idx="1"/>
          </p:cNvCxnSpPr>
          <p:nvPr/>
        </p:nvCxnSpPr>
        <p:spPr>
          <a:xfrm>
            <a:off x="4590733" y="3969768"/>
            <a:ext cx="266475" cy="13597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ED78BCA9-E868-57BC-D689-362B2211D263}"/>
              </a:ext>
            </a:extLst>
          </p:cNvPr>
          <p:cNvCxnSpPr>
            <a:cxnSpLocks/>
            <a:stCxn id="9" idx="3"/>
            <a:endCxn id="70" idx="1"/>
          </p:cNvCxnSpPr>
          <p:nvPr/>
        </p:nvCxnSpPr>
        <p:spPr>
          <a:xfrm flipV="1">
            <a:off x="4590733" y="3848099"/>
            <a:ext cx="266475" cy="12166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D115833C-30F7-1553-48FB-C0C5A38BFCC7}"/>
              </a:ext>
            </a:extLst>
          </p:cNvPr>
          <p:cNvGrpSpPr/>
          <p:nvPr/>
        </p:nvGrpSpPr>
        <p:grpSpPr>
          <a:xfrm>
            <a:off x="4857208" y="4266940"/>
            <a:ext cx="1033281" cy="485196"/>
            <a:chOff x="5132388" y="3673632"/>
            <a:chExt cx="921839" cy="567461"/>
          </a:xfrm>
        </p:grpSpPr>
        <p:sp>
          <p:nvSpPr>
            <p:cNvPr id="81" name="직사각형 80">
              <a:extLst>
                <a:ext uri="{FF2B5EF4-FFF2-40B4-BE49-F238E27FC236}">
                  <a16:creationId xmlns:a16="http://schemas.microsoft.com/office/drawing/2014/main" id="{E655C855-3046-480F-700C-265BAA946F51}"/>
                </a:ext>
              </a:extLst>
            </p:cNvPr>
            <p:cNvSpPr/>
            <p:nvPr/>
          </p:nvSpPr>
          <p:spPr>
            <a:xfrm>
              <a:off x="5132388" y="3673632"/>
              <a:ext cx="921839" cy="26687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Image Sensor</a:t>
              </a:r>
            </a:p>
          </p:txBody>
        </p:sp>
        <p:sp>
          <p:nvSpPr>
            <p:cNvPr id="82" name="직사각형 81">
              <a:extLst>
                <a:ext uri="{FF2B5EF4-FFF2-40B4-BE49-F238E27FC236}">
                  <a16:creationId xmlns:a16="http://schemas.microsoft.com/office/drawing/2014/main" id="{40274184-8A9A-57BB-F35A-A4B187BDF0ED}"/>
                </a:ext>
              </a:extLst>
            </p:cNvPr>
            <p:cNvSpPr/>
            <p:nvPr/>
          </p:nvSpPr>
          <p:spPr>
            <a:xfrm>
              <a:off x="5132388" y="3974220"/>
              <a:ext cx="921839" cy="26687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LED</a:t>
              </a:r>
            </a:p>
          </p:txBody>
        </p:sp>
      </p:grpSp>
      <p:cxnSp>
        <p:nvCxnSpPr>
          <p:cNvPr id="83" name="직선 연결선 82">
            <a:extLst>
              <a:ext uri="{FF2B5EF4-FFF2-40B4-BE49-F238E27FC236}">
                <a16:creationId xmlns:a16="http://schemas.microsoft.com/office/drawing/2014/main" id="{4D3E4688-42D0-4B81-C729-22AF2B12D0BD}"/>
              </a:ext>
            </a:extLst>
          </p:cNvPr>
          <p:cNvCxnSpPr>
            <a:cxnSpLocks/>
            <a:stCxn id="10" idx="3"/>
            <a:endCxn id="82" idx="1"/>
          </p:cNvCxnSpPr>
          <p:nvPr/>
        </p:nvCxnSpPr>
        <p:spPr>
          <a:xfrm>
            <a:off x="4590733" y="4507928"/>
            <a:ext cx="266475" cy="13011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1E6C9B1F-A956-E5F0-5BAB-C44D24AF5FBA}"/>
              </a:ext>
            </a:extLst>
          </p:cNvPr>
          <p:cNvCxnSpPr>
            <a:cxnSpLocks/>
            <a:stCxn id="10" idx="3"/>
            <a:endCxn id="81" idx="1"/>
          </p:cNvCxnSpPr>
          <p:nvPr/>
        </p:nvCxnSpPr>
        <p:spPr>
          <a:xfrm flipV="1">
            <a:off x="4590733" y="4381032"/>
            <a:ext cx="266475" cy="12689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7B37214C-A9B6-C48E-BF6B-11166F77B4EC}"/>
              </a:ext>
            </a:extLst>
          </p:cNvPr>
          <p:cNvCxnSpPr>
            <a:cxnSpLocks/>
            <a:stCxn id="11" idx="3"/>
            <a:endCxn id="105" idx="1"/>
          </p:cNvCxnSpPr>
          <p:nvPr/>
        </p:nvCxnSpPr>
        <p:spPr>
          <a:xfrm>
            <a:off x="4590733" y="5017455"/>
            <a:ext cx="266473" cy="14606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CC0E5267-9D5E-B719-1D0E-BF047BE4E269}"/>
              </a:ext>
            </a:extLst>
          </p:cNvPr>
          <p:cNvCxnSpPr>
            <a:cxnSpLocks/>
            <a:stCxn id="11" idx="3"/>
            <a:endCxn id="104" idx="1"/>
          </p:cNvCxnSpPr>
          <p:nvPr/>
        </p:nvCxnSpPr>
        <p:spPr>
          <a:xfrm flipV="1">
            <a:off x="4590733" y="4909040"/>
            <a:ext cx="266473" cy="108415"/>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1" name="그룹 110">
            <a:extLst>
              <a:ext uri="{FF2B5EF4-FFF2-40B4-BE49-F238E27FC236}">
                <a16:creationId xmlns:a16="http://schemas.microsoft.com/office/drawing/2014/main" id="{E423D941-628C-3811-749F-9675325C48D7}"/>
              </a:ext>
            </a:extLst>
          </p:cNvPr>
          <p:cNvGrpSpPr/>
          <p:nvPr/>
        </p:nvGrpSpPr>
        <p:grpSpPr>
          <a:xfrm>
            <a:off x="6032727" y="4138563"/>
            <a:ext cx="1033281" cy="488314"/>
            <a:chOff x="5132388" y="3690880"/>
            <a:chExt cx="921839" cy="571107"/>
          </a:xfrm>
          <a:solidFill>
            <a:srgbClr val="00B8F5"/>
          </a:solidFill>
        </p:grpSpPr>
        <p:sp>
          <p:nvSpPr>
            <p:cNvPr id="112" name="직사각형 111">
              <a:extLst>
                <a:ext uri="{FF2B5EF4-FFF2-40B4-BE49-F238E27FC236}">
                  <a16:creationId xmlns:a16="http://schemas.microsoft.com/office/drawing/2014/main" id="{70951348-ECC9-7099-03BE-FCDD9E435D6B}"/>
                </a:ext>
              </a:extLst>
            </p:cNvPr>
            <p:cNvSpPr/>
            <p:nvPr/>
          </p:nvSpPr>
          <p:spPr>
            <a:xfrm>
              <a:off x="5132388" y="3690880"/>
              <a:ext cx="921839" cy="26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CIS</a:t>
              </a:r>
            </a:p>
          </p:txBody>
        </p:sp>
        <p:sp>
          <p:nvSpPr>
            <p:cNvPr id="113" name="직사각형 112">
              <a:extLst>
                <a:ext uri="{FF2B5EF4-FFF2-40B4-BE49-F238E27FC236}">
                  <a16:creationId xmlns:a16="http://schemas.microsoft.com/office/drawing/2014/main" id="{E82D879A-219A-5FEA-DB6A-D49B5F890CE7}"/>
                </a:ext>
              </a:extLst>
            </p:cNvPr>
            <p:cNvSpPr/>
            <p:nvPr/>
          </p:nvSpPr>
          <p:spPr>
            <a:xfrm>
              <a:off x="5132388" y="3995115"/>
              <a:ext cx="921839" cy="26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CCD</a:t>
              </a:r>
            </a:p>
          </p:txBody>
        </p:sp>
      </p:grpSp>
      <p:cxnSp>
        <p:nvCxnSpPr>
          <p:cNvPr id="120" name="직선 연결선 119">
            <a:extLst>
              <a:ext uri="{FF2B5EF4-FFF2-40B4-BE49-F238E27FC236}">
                <a16:creationId xmlns:a16="http://schemas.microsoft.com/office/drawing/2014/main" id="{9DE278AC-4FCA-BBC1-DE01-2054BF0F1324}"/>
              </a:ext>
            </a:extLst>
          </p:cNvPr>
          <p:cNvCxnSpPr>
            <a:cxnSpLocks/>
            <a:stCxn id="81" idx="3"/>
            <a:endCxn id="112" idx="1"/>
          </p:cNvCxnSpPr>
          <p:nvPr/>
        </p:nvCxnSpPr>
        <p:spPr>
          <a:xfrm flipV="1">
            <a:off x="5890489" y="4252655"/>
            <a:ext cx="142238" cy="12837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68303FE6-72F2-C29D-DBF9-A5AAA3D3FE02}"/>
              </a:ext>
            </a:extLst>
          </p:cNvPr>
          <p:cNvCxnSpPr>
            <a:cxnSpLocks/>
            <a:stCxn id="81" idx="3"/>
            <a:endCxn id="113" idx="1"/>
          </p:cNvCxnSpPr>
          <p:nvPr/>
        </p:nvCxnSpPr>
        <p:spPr>
          <a:xfrm>
            <a:off x="5890489" y="4381032"/>
            <a:ext cx="142238" cy="131753"/>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3" name="그룹 192">
            <a:extLst>
              <a:ext uri="{FF2B5EF4-FFF2-40B4-BE49-F238E27FC236}">
                <a16:creationId xmlns:a16="http://schemas.microsoft.com/office/drawing/2014/main" id="{7D04DF8F-F320-C4B3-D4B7-88AD85238F34}"/>
              </a:ext>
            </a:extLst>
          </p:cNvPr>
          <p:cNvGrpSpPr/>
          <p:nvPr/>
        </p:nvGrpSpPr>
        <p:grpSpPr>
          <a:xfrm>
            <a:off x="4590733" y="4794938"/>
            <a:ext cx="4826317" cy="726280"/>
            <a:chOff x="4590733" y="4961837"/>
            <a:chExt cx="4826317" cy="774433"/>
          </a:xfrm>
        </p:grpSpPr>
        <p:sp>
          <p:nvSpPr>
            <p:cNvPr id="104" name="직사각형 103">
              <a:extLst>
                <a:ext uri="{FF2B5EF4-FFF2-40B4-BE49-F238E27FC236}">
                  <a16:creationId xmlns:a16="http://schemas.microsoft.com/office/drawing/2014/main" id="{2918DA77-FF71-9806-176D-BAA8C588B429}"/>
                </a:ext>
              </a:extLst>
            </p:cNvPr>
            <p:cNvSpPr/>
            <p:nvPr/>
          </p:nvSpPr>
          <p:spPr>
            <a:xfrm>
              <a:off x="4857206" y="4961837"/>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DRAM</a:t>
              </a:r>
            </a:p>
          </p:txBody>
        </p:sp>
        <p:sp>
          <p:nvSpPr>
            <p:cNvPr id="105" name="직사각형 104">
              <a:extLst>
                <a:ext uri="{FF2B5EF4-FFF2-40B4-BE49-F238E27FC236}">
                  <a16:creationId xmlns:a16="http://schemas.microsoft.com/office/drawing/2014/main" id="{EA7DFAE7-88E3-A233-2830-535568C6109A}"/>
                </a:ext>
              </a:extLst>
            </p:cNvPr>
            <p:cNvSpPr/>
            <p:nvPr/>
          </p:nvSpPr>
          <p:spPr>
            <a:xfrm>
              <a:off x="4857206" y="5233189"/>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SRAM</a:t>
              </a:r>
            </a:p>
          </p:txBody>
        </p:sp>
        <p:sp>
          <p:nvSpPr>
            <p:cNvPr id="108" name="직사각형 107">
              <a:extLst>
                <a:ext uri="{FF2B5EF4-FFF2-40B4-BE49-F238E27FC236}">
                  <a16:creationId xmlns:a16="http://schemas.microsoft.com/office/drawing/2014/main" id="{29C73C69-2F7F-E090-9BC1-1479B54B6008}"/>
                </a:ext>
              </a:extLst>
            </p:cNvPr>
            <p:cNvSpPr/>
            <p:nvPr/>
          </p:nvSpPr>
          <p:spPr>
            <a:xfrm>
              <a:off x="6032727" y="4961837"/>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SDRAM</a:t>
              </a:r>
            </a:p>
          </p:txBody>
        </p:sp>
        <p:sp>
          <p:nvSpPr>
            <p:cNvPr id="109" name="직사각형 108">
              <a:extLst>
                <a:ext uri="{FF2B5EF4-FFF2-40B4-BE49-F238E27FC236}">
                  <a16:creationId xmlns:a16="http://schemas.microsoft.com/office/drawing/2014/main" id="{07D204E1-4087-606A-A769-7D1DBD0436A3}"/>
                </a:ext>
              </a:extLst>
            </p:cNvPr>
            <p:cNvSpPr/>
            <p:nvPr/>
          </p:nvSpPr>
          <p:spPr>
            <a:xfrm>
              <a:off x="7208248" y="4961837"/>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RDRAM</a:t>
              </a:r>
            </a:p>
          </p:txBody>
        </p:sp>
        <p:sp>
          <p:nvSpPr>
            <p:cNvPr id="110" name="직사각형 109">
              <a:extLst>
                <a:ext uri="{FF2B5EF4-FFF2-40B4-BE49-F238E27FC236}">
                  <a16:creationId xmlns:a16="http://schemas.microsoft.com/office/drawing/2014/main" id="{1C6A2FDF-1970-8FED-54F9-1DA12E829C96}"/>
                </a:ext>
              </a:extLst>
            </p:cNvPr>
            <p:cNvSpPr/>
            <p:nvPr/>
          </p:nvSpPr>
          <p:spPr>
            <a:xfrm>
              <a:off x="8383769" y="4961837"/>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DDR SDRAM</a:t>
              </a:r>
            </a:p>
          </p:txBody>
        </p:sp>
        <p:cxnSp>
          <p:nvCxnSpPr>
            <p:cNvPr id="126" name="직선 연결선 125">
              <a:extLst>
                <a:ext uri="{FF2B5EF4-FFF2-40B4-BE49-F238E27FC236}">
                  <a16:creationId xmlns:a16="http://schemas.microsoft.com/office/drawing/2014/main" id="{99F9AD0F-46B4-9BE0-924F-83D9B6B126E0}"/>
                </a:ext>
              </a:extLst>
            </p:cNvPr>
            <p:cNvCxnSpPr>
              <a:cxnSpLocks/>
              <a:stCxn id="104" idx="3"/>
              <a:endCxn id="108" idx="1"/>
            </p:cNvCxnSpPr>
            <p:nvPr/>
          </p:nvCxnSpPr>
          <p:spPr>
            <a:xfrm>
              <a:off x="5890487" y="5083494"/>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45B38F10-74AF-8EFB-51A8-6B99E50D492E}"/>
                </a:ext>
              </a:extLst>
            </p:cNvPr>
            <p:cNvCxnSpPr>
              <a:cxnSpLocks/>
              <a:stCxn id="108" idx="3"/>
              <a:endCxn id="109" idx="1"/>
            </p:cNvCxnSpPr>
            <p:nvPr/>
          </p:nvCxnSpPr>
          <p:spPr>
            <a:xfrm>
              <a:off x="7066008" y="5083494"/>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E711B7B1-701E-0921-DD03-FEC441981047}"/>
                </a:ext>
              </a:extLst>
            </p:cNvPr>
            <p:cNvCxnSpPr>
              <a:cxnSpLocks/>
              <a:stCxn id="109" idx="3"/>
              <a:endCxn id="110" idx="1"/>
            </p:cNvCxnSpPr>
            <p:nvPr/>
          </p:nvCxnSpPr>
          <p:spPr>
            <a:xfrm>
              <a:off x="8241529" y="5083494"/>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95E92AC3-F8D8-3B23-6B74-2382CBA7C53D}"/>
                </a:ext>
              </a:extLst>
            </p:cNvPr>
            <p:cNvCxnSpPr>
              <a:cxnSpLocks/>
              <a:stCxn id="12" idx="3"/>
              <a:endCxn id="142" idx="1"/>
            </p:cNvCxnSpPr>
            <p:nvPr/>
          </p:nvCxnSpPr>
          <p:spPr>
            <a:xfrm>
              <a:off x="4590733" y="5735727"/>
              <a:ext cx="266473" cy="543"/>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3D61FA93-1845-612D-EE5E-8286D852CF9E}"/>
                </a:ext>
              </a:extLst>
            </p:cNvPr>
            <p:cNvCxnSpPr>
              <a:cxnSpLocks/>
              <a:stCxn id="142" idx="3"/>
              <a:endCxn id="144" idx="1"/>
            </p:cNvCxnSpPr>
            <p:nvPr/>
          </p:nvCxnSpPr>
          <p:spPr>
            <a:xfrm>
              <a:off x="5890487" y="5736270"/>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1" name="직선 연결선 200">
              <a:extLst>
                <a:ext uri="{FF2B5EF4-FFF2-40B4-BE49-F238E27FC236}">
                  <a16:creationId xmlns:a16="http://schemas.microsoft.com/office/drawing/2014/main" id="{F56FDFCF-D436-9164-386E-0F06933914E8}"/>
                </a:ext>
              </a:extLst>
            </p:cNvPr>
            <p:cNvCxnSpPr>
              <a:cxnSpLocks/>
              <a:stCxn id="144" idx="3"/>
              <a:endCxn id="145" idx="1"/>
            </p:cNvCxnSpPr>
            <p:nvPr/>
          </p:nvCxnSpPr>
          <p:spPr>
            <a:xfrm>
              <a:off x="7066008" y="5736270"/>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B832D2BF-5F70-3F5A-AC9D-6F8E76A316C8}"/>
                </a:ext>
              </a:extLst>
            </p:cNvPr>
            <p:cNvCxnSpPr>
              <a:cxnSpLocks/>
              <a:stCxn id="145" idx="3"/>
              <a:endCxn id="146" idx="1"/>
            </p:cNvCxnSpPr>
            <p:nvPr/>
          </p:nvCxnSpPr>
          <p:spPr>
            <a:xfrm>
              <a:off x="8241529" y="5736270"/>
              <a:ext cx="14224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94" name="그룹 193">
            <a:extLst>
              <a:ext uri="{FF2B5EF4-FFF2-40B4-BE49-F238E27FC236}">
                <a16:creationId xmlns:a16="http://schemas.microsoft.com/office/drawing/2014/main" id="{6FC44282-9879-81E9-9783-EE09112730FE}"/>
              </a:ext>
            </a:extLst>
          </p:cNvPr>
          <p:cNvGrpSpPr/>
          <p:nvPr/>
        </p:nvGrpSpPr>
        <p:grpSpPr>
          <a:xfrm>
            <a:off x="4857206" y="5407126"/>
            <a:ext cx="4559844" cy="485194"/>
            <a:chOff x="4857206" y="5556506"/>
            <a:chExt cx="4559844" cy="517363"/>
          </a:xfrm>
        </p:grpSpPr>
        <p:sp>
          <p:nvSpPr>
            <p:cNvPr id="142" name="직사각형 141">
              <a:extLst>
                <a:ext uri="{FF2B5EF4-FFF2-40B4-BE49-F238E27FC236}">
                  <a16:creationId xmlns:a16="http://schemas.microsoft.com/office/drawing/2014/main" id="{9E4156F2-2A75-B703-1E26-4E805961E8BC}"/>
                </a:ext>
              </a:extLst>
            </p:cNvPr>
            <p:cNvSpPr/>
            <p:nvPr/>
          </p:nvSpPr>
          <p:spPr>
            <a:xfrm>
              <a:off x="4857206" y="5556506"/>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EPROM</a:t>
              </a:r>
            </a:p>
          </p:txBody>
        </p:sp>
        <p:sp>
          <p:nvSpPr>
            <p:cNvPr id="143" name="직사각형 142">
              <a:extLst>
                <a:ext uri="{FF2B5EF4-FFF2-40B4-BE49-F238E27FC236}">
                  <a16:creationId xmlns:a16="http://schemas.microsoft.com/office/drawing/2014/main" id="{ECADC30F-FC9C-1CFE-0244-78DC80955FBC}"/>
                </a:ext>
              </a:extLst>
            </p:cNvPr>
            <p:cNvSpPr/>
            <p:nvPr/>
          </p:nvSpPr>
          <p:spPr>
            <a:xfrm>
              <a:off x="8383719" y="5830557"/>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NOR</a:t>
              </a:r>
            </a:p>
          </p:txBody>
        </p:sp>
        <p:sp>
          <p:nvSpPr>
            <p:cNvPr id="144" name="직사각형 143">
              <a:extLst>
                <a:ext uri="{FF2B5EF4-FFF2-40B4-BE49-F238E27FC236}">
                  <a16:creationId xmlns:a16="http://schemas.microsoft.com/office/drawing/2014/main" id="{81363BCE-F968-6F1D-5E53-14DBA8E2BCB6}"/>
                </a:ext>
              </a:extLst>
            </p:cNvPr>
            <p:cNvSpPr/>
            <p:nvPr/>
          </p:nvSpPr>
          <p:spPr>
            <a:xfrm>
              <a:off x="6032727" y="5556506"/>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EEPROM</a:t>
              </a:r>
            </a:p>
          </p:txBody>
        </p:sp>
        <p:sp>
          <p:nvSpPr>
            <p:cNvPr id="145" name="직사각형 144">
              <a:extLst>
                <a:ext uri="{FF2B5EF4-FFF2-40B4-BE49-F238E27FC236}">
                  <a16:creationId xmlns:a16="http://schemas.microsoft.com/office/drawing/2014/main" id="{264564D9-8598-55B7-B891-8AE07E7C0EE0}"/>
                </a:ext>
              </a:extLst>
            </p:cNvPr>
            <p:cNvSpPr/>
            <p:nvPr/>
          </p:nvSpPr>
          <p:spPr>
            <a:xfrm>
              <a:off x="7208248" y="5556506"/>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FLASH</a:t>
              </a:r>
            </a:p>
          </p:txBody>
        </p:sp>
        <p:sp>
          <p:nvSpPr>
            <p:cNvPr id="146" name="직사각형 145">
              <a:extLst>
                <a:ext uri="{FF2B5EF4-FFF2-40B4-BE49-F238E27FC236}">
                  <a16:creationId xmlns:a16="http://schemas.microsoft.com/office/drawing/2014/main" id="{7FDC5BA7-E0D1-F522-F015-EB827A9711B4}"/>
                </a:ext>
              </a:extLst>
            </p:cNvPr>
            <p:cNvSpPr/>
            <p:nvPr/>
          </p:nvSpPr>
          <p:spPr>
            <a:xfrm>
              <a:off x="8383769" y="5556506"/>
              <a:ext cx="1033281" cy="24331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NAND</a:t>
              </a:r>
            </a:p>
          </p:txBody>
        </p:sp>
      </p:grpSp>
    </p:spTree>
    <p:extLst>
      <p:ext uri="{BB962C8B-B14F-4D97-AF65-F5344CB8AC3E}">
        <p14:creationId xmlns:p14="http://schemas.microsoft.com/office/powerpoint/2010/main" val="165735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반도체 산업 개요</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noProof="0" dirty="0"/>
              <a:t>반도체 종류별 활용 분야</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시스템 반도체는 전자제품의 두뇌 역할을 하는 칩으로 많이 사용되며</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대표적으로 컴퓨터에 쓰이는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CPU,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로직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IC,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스마트폰에 사용되는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AP,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스마트폰 카메라에 쓰이는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CMOS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등이 있음</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메모리 반도체로는 메모리를 저장하는 역할을 하며 한국의 주력 상품인 </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DRAM, NAND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플래시 등이 있음</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97478"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삼성전자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74336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종류별 활용 분야</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 name="표 2">
            <a:extLst>
              <a:ext uri="{FF2B5EF4-FFF2-40B4-BE49-F238E27FC236}">
                <a16:creationId xmlns:a16="http://schemas.microsoft.com/office/drawing/2014/main" id="{CA939094-D7F7-1CEF-7EC0-C917B6762168}"/>
              </a:ext>
            </a:extLst>
          </p:cNvPr>
          <p:cNvGraphicFramePr>
            <a:graphicFrameLocks noGrp="1"/>
          </p:cNvGraphicFramePr>
          <p:nvPr/>
        </p:nvGraphicFramePr>
        <p:xfrm>
          <a:off x="488948" y="2569479"/>
          <a:ext cx="8927999" cy="3122294"/>
        </p:xfrm>
        <a:graphic>
          <a:graphicData uri="http://schemas.openxmlformats.org/drawingml/2006/table">
            <a:tbl>
              <a:tblPr>
                <a:tableStyleId>{5C22544A-7EE6-4342-B048-85BDC9FD1C3A}</a:tableStyleId>
              </a:tblPr>
              <a:tblGrid>
                <a:gridCol w="1879783">
                  <a:extLst>
                    <a:ext uri="{9D8B030D-6E8A-4147-A177-3AD203B41FA5}">
                      <a16:colId xmlns:a16="http://schemas.microsoft.com/office/drawing/2014/main" val="4086882620"/>
                    </a:ext>
                  </a:extLst>
                </a:gridCol>
                <a:gridCol w="2769326">
                  <a:extLst>
                    <a:ext uri="{9D8B030D-6E8A-4147-A177-3AD203B41FA5}">
                      <a16:colId xmlns:a16="http://schemas.microsoft.com/office/drawing/2014/main" val="2835796287"/>
                    </a:ext>
                  </a:extLst>
                </a:gridCol>
                <a:gridCol w="4278890">
                  <a:extLst>
                    <a:ext uri="{9D8B030D-6E8A-4147-A177-3AD203B41FA5}">
                      <a16:colId xmlns:a16="http://schemas.microsoft.com/office/drawing/2014/main" val="221698716"/>
                    </a:ext>
                  </a:extLst>
                </a:gridCol>
              </a:tblGrid>
              <a:tr h="288683">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분류</a:t>
                      </a:r>
                    </a:p>
                  </a:txBody>
                  <a:tcPr marL="3522" marR="3522" marT="3522"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소분류</a:t>
                      </a:r>
                    </a:p>
                  </a:txBody>
                  <a:tcPr marL="3522" marR="3522" marT="3522"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활용 분야</a:t>
                      </a:r>
                    </a:p>
                  </a:txBody>
                  <a:tcPr marL="3522" marR="3522" marT="3522" marB="0"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2248559967"/>
                  </a:ext>
                </a:extLst>
              </a:tr>
              <a:tr h="257601">
                <a:tc rowSpan="7">
                  <a:txBody>
                    <a:bodyPr/>
                    <a:lstStyle/>
                    <a:p>
                      <a:pPr algn="ctr" fontAlgn="b"/>
                      <a:r>
                        <a:rPr lang="ko-KR" altLang="en-US" sz="1050" b="1" i="0" u="none" strike="noStrike" dirty="0">
                          <a:gradFill>
                            <a:gsLst>
                              <a:gs pos="0">
                                <a:schemeClr val="tx1"/>
                              </a:gs>
                              <a:gs pos="100000">
                                <a:schemeClr val="tx1"/>
                              </a:gs>
                            </a:gsLst>
                            <a:lin ang="5400000" scaled="1"/>
                          </a:gradFill>
                          <a:effectLst/>
                          <a:latin typeface="+mn-ea"/>
                          <a:ea typeface="+mn-ea"/>
                        </a:rPr>
                        <a:t>시스템 반도체</a:t>
                      </a:r>
                      <a:endParaRPr lang="en-US" altLang="ko-KR" sz="1050" b="1" i="0" u="none" strike="noStrike" dirty="0">
                        <a:gradFill>
                          <a:gsLst>
                            <a:gs pos="0">
                              <a:schemeClr val="tx1"/>
                            </a:gs>
                            <a:gs pos="100000">
                              <a:schemeClr val="tx1"/>
                            </a:gs>
                          </a:gsLst>
                          <a:lin ang="5400000" scaled="1"/>
                        </a:gradFill>
                        <a:effectLst/>
                        <a:latin typeface="+mn-ea"/>
                        <a:ea typeface="+mn-ea"/>
                      </a:endParaRPr>
                    </a:p>
                    <a:p>
                      <a:pPr algn="ctr" fontAlgn="b"/>
                      <a:endParaRPr lang="en-US" altLang="ko-KR" sz="1050" b="0" i="0" u="none" strike="noStrike" dirty="0">
                        <a:gradFill>
                          <a:gsLst>
                            <a:gs pos="0">
                              <a:schemeClr val="tx1"/>
                            </a:gs>
                            <a:gs pos="100000">
                              <a:schemeClr val="tx1"/>
                            </a:gs>
                          </a:gsLst>
                          <a:lin ang="5400000" scaled="1"/>
                        </a:gradFill>
                        <a:effectLst/>
                        <a:latin typeface="+mn-ea"/>
                        <a:ea typeface="+mn-ea"/>
                      </a:endParaRPr>
                    </a:p>
                    <a:p>
                      <a:pPr algn="ctr" fontAlgn="b"/>
                      <a:r>
                        <a:rPr lang="ko-KR" altLang="en-US" sz="1000" b="0" i="0" u="none" strike="noStrike" dirty="0">
                          <a:gradFill>
                            <a:gsLst>
                              <a:gs pos="0">
                                <a:schemeClr val="tx1"/>
                              </a:gs>
                              <a:gs pos="100000">
                                <a:schemeClr val="tx1"/>
                              </a:gs>
                            </a:gsLst>
                            <a:lin ang="5400000" scaled="1"/>
                          </a:gradFill>
                          <a:effectLst/>
                          <a:latin typeface="+mn-ea"/>
                          <a:ea typeface="+mn-ea"/>
                        </a:rPr>
                        <a:t>연산제어 등 정보처리 기능을 수행해 두뇌 역할을 수행</a:t>
                      </a:r>
                      <a:endParaRPr lang="en-US" altLang="ko-KR" sz="1000" b="0" i="0" u="none" strike="noStrike" dirty="0">
                        <a:gradFill>
                          <a:gsLst>
                            <a:gs pos="0">
                              <a:schemeClr val="tx1"/>
                            </a:gs>
                            <a:gs pos="100000">
                              <a:schemeClr val="tx1"/>
                            </a:gs>
                          </a:gsLst>
                          <a:lin ang="5400000" scaled="1"/>
                        </a:gradFill>
                        <a:effectLst/>
                        <a:latin typeface="+mn-ea"/>
                        <a:ea typeface="+mn-ea"/>
                      </a:endParaRPr>
                    </a:p>
                  </a:txBody>
                  <a:tcPr marL="36000" marR="36000"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en-US" altLang="ko-KR" sz="1000" dirty="0">
                          <a:gradFill>
                            <a:gsLst>
                              <a:gs pos="0">
                                <a:schemeClr val="tx1"/>
                              </a:gs>
                              <a:gs pos="100000">
                                <a:schemeClr val="tx1"/>
                              </a:gs>
                            </a:gsLst>
                            <a:lin ang="5400000" scaled="1"/>
                          </a:gradFill>
                          <a:latin typeface="+mn-ea"/>
                          <a:ea typeface="+mn-ea"/>
                        </a:rPr>
                        <a:t>AP(Application</a:t>
                      </a:r>
                      <a:r>
                        <a:rPr lang="en-US" altLang="ko-KR" sz="1000" baseline="0" dirty="0">
                          <a:gradFill>
                            <a:gsLst>
                              <a:gs pos="0">
                                <a:schemeClr val="tx1"/>
                              </a:gs>
                              <a:gs pos="100000">
                                <a:schemeClr val="tx1"/>
                              </a:gs>
                            </a:gsLst>
                            <a:lin ang="5400000" scaled="1"/>
                          </a:gradFill>
                          <a:latin typeface="+mn-ea"/>
                          <a:ea typeface="+mn-ea"/>
                        </a:rPr>
                        <a:t> Processor)</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모바일 기기</a:t>
                      </a:r>
                      <a:r>
                        <a:rPr lang="en-US" altLang="ko-KR" sz="1000" dirty="0">
                          <a:gradFill>
                            <a:gsLst>
                              <a:gs pos="0">
                                <a:schemeClr val="tx1"/>
                              </a:gs>
                              <a:gs pos="100000">
                                <a:schemeClr val="tx1"/>
                              </a:gs>
                            </a:gsLst>
                            <a:lin ang="5400000" scaled="1"/>
                          </a:gradFill>
                          <a:latin typeface="+mn-ea"/>
                          <a:ea typeface="+mn-ea"/>
                        </a:rPr>
                        <a:t>,</a:t>
                      </a:r>
                      <a:r>
                        <a:rPr lang="en-US" altLang="ko-KR" sz="1000" baseline="0" dirty="0">
                          <a:gradFill>
                            <a:gsLst>
                              <a:gs pos="0">
                                <a:schemeClr val="tx1"/>
                              </a:gs>
                              <a:gs pos="100000">
                                <a:schemeClr val="tx1"/>
                              </a:gs>
                            </a:gsLst>
                            <a:lin ang="5400000" scaled="1"/>
                          </a:gradFill>
                          <a:latin typeface="+mn-ea"/>
                          <a:ea typeface="+mn-ea"/>
                        </a:rPr>
                        <a:t> OS/</a:t>
                      </a:r>
                      <a:r>
                        <a:rPr lang="ko-KR" altLang="en-US" sz="1000" baseline="0" dirty="0">
                          <a:gradFill>
                            <a:gsLst>
                              <a:gs pos="0">
                                <a:schemeClr val="tx1"/>
                              </a:gs>
                              <a:gs pos="100000">
                                <a:schemeClr val="tx1"/>
                              </a:gs>
                            </a:gsLst>
                            <a:lin ang="5400000" scaled="1"/>
                          </a:gradFill>
                          <a:latin typeface="+mn-ea"/>
                          <a:ea typeface="+mn-ea"/>
                        </a:rPr>
                        <a:t>애플리케이션 구동 핵심 칩</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54386737"/>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Modem</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en-US" altLang="ko-KR" sz="1000" dirty="0">
                          <a:gradFill>
                            <a:gsLst>
                              <a:gs pos="0">
                                <a:schemeClr val="tx1"/>
                              </a:gs>
                              <a:gs pos="100000">
                                <a:schemeClr val="tx1"/>
                              </a:gs>
                            </a:gsLst>
                            <a:lin ang="5400000" scaled="1"/>
                          </a:gradFill>
                          <a:latin typeface="+mn-ea"/>
                          <a:ea typeface="+mn-ea"/>
                        </a:rPr>
                        <a:t>3G·4G·5G </a:t>
                      </a:r>
                      <a:r>
                        <a:rPr lang="ko-KR" altLang="en-US" sz="1000" dirty="0">
                          <a:gradFill>
                            <a:gsLst>
                              <a:gs pos="0">
                                <a:schemeClr val="tx1"/>
                              </a:gs>
                              <a:gs pos="100000">
                                <a:schemeClr val="tx1"/>
                              </a:gs>
                            </a:gsLst>
                            <a:lin ang="5400000" scaled="1"/>
                          </a:gradFill>
                          <a:latin typeface="+mn-ea"/>
                          <a:ea typeface="+mn-ea"/>
                        </a:rPr>
                        <a:t>통신용 모뎀</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2086630713"/>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Connectivity</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블루투스</a:t>
                      </a:r>
                      <a:r>
                        <a:rPr lang="en-US" altLang="ko-KR" sz="1000" dirty="0">
                          <a:gradFill>
                            <a:gsLst>
                              <a:gs pos="0">
                                <a:schemeClr val="tx1"/>
                              </a:gs>
                              <a:gs pos="100000">
                                <a:schemeClr val="tx1"/>
                              </a:gs>
                            </a:gsLst>
                            <a:lin ang="5400000" scaled="1"/>
                          </a:gradFill>
                          <a:latin typeface="+mn-ea"/>
                          <a:ea typeface="+mn-ea"/>
                        </a:rPr>
                        <a:t>, </a:t>
                      </a:r>
                      <a:r>
                        <a:rPr lang="ko-KR" altLang="en-US" sz="1000" dirty="0">
                          <a:gradFill>
                            <a:gsLst>
                              <a:gs pos="0">
                                <a:schemeClr val="tx1"/>
                              </a:gs>
                              <a:gs pos="100000">
                                <a:schemeClr val="tx1"/>
                              </a:gs>
                            </a:gsLst>
                            <a:lin ang="5400000" scaled="1"/>
                          </a:gradFill>
                          <a:latin typeface="+mn-ea"/>
                          <a:ea typeface="+mn-ea"/>
                        </a:rPr>
                        <a:t>와이파이 통신</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01400995"/>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Display Drive IC</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ko-KR" altLang="en-US" sz="1000" dirty="0">
                          <a:gradFill>
                            <a:gsLst>
                              <a:gs pos="0">
                                <a:schemeClr val="tx1"/>
                              </a:gs>
                              <a:gs pos="100000">
                                <a:schemeClr val="tx1"/>
                              </a:gs>
                            </a:gsLst>
                            <a:lin ang="5400000" scaled="1"/>
                          </a:gradFill>
                          <a:latin typeface="+mn-ea"/>
                          <a:ea typeface="+mn-ea"/>
                        </a:rPr>
                        <a:t>디스플레이 패널의 데이터 전송</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3590995093"/>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Power Manage IC</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반도체 부품의 전원 공급</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23993829"/>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NFC(Near</a:t>
                      </a:r>
                      <a:r>
                        <a:rPr lang="en-US" altLang="ko-KR" sz="1000" baseline="0" dirty="0">
                          <a:gradFill>
                            <a:gsLst>
                              <a:gs pos="0">
                                <a:schemeClr val="tx1"/>
                              </a:gs>
                              <a:gs pos="100000">
                                <a:schemeClr val="tx1"/>
                              </a:gs>
                            </a:gsLst>
                            <a:lin ang="5400000" scaled="1"/>
                          </a:gradFill>
                          <a:latin typeface="+mn-ea"/>
                          <a:ea typeface="+mn-ea"/>
                        </a:rPr>
                        <a:t> Field Communication)</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ko-KR" altLang="en-US" sz="1000" dirty="0">
                          <a:gradFill>
                            <a:gsLst>
                              <a:gs pos="0">
                                <a:schemeClr val="tx1"/>
                              </a:gs>
                              <a:gs pos="100000">
                                <a:schemeClr val="tx1"/>
                              </a:gs>
                            </a:gsLst>
                            <a:lin ang="5400000" scaled="1"/>
                          </a:gradFill>
                          <a:latin typeface="+mn-ea"/>
                          <a:ea typeface="+mn-ea"/>
                        </a:rPr>
                        <a:t>근거리 무선통신</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898539133"/>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CMOS Image Sensor</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카메라용 이미지 센싱</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82870172"/>
                  </a:ext>
                </a:extLst>
              </a:tr>
              <a:tr h="257601">
                <a:tc rowSpan="4">
                  <a:txBody>
                    <a:bodyPr/>
                    <a:lstStyle/>
                    <a:p>
                      <a:pPr algn="ctr" fontAlgn="b"/>
                      <a:r>
                        <a:rPr lang="ko-KR" altLang="en-US" sz="1050" b="1" i="0" u="none" strike="noStrike" dirty="0">
                          <a:gradFill>
                            <a:gsLst>
                              <a:gs pos="0">
                                <a:schemeClr val="tx1"/>
                              </a:gs>
                              <a:gs pos="100000">
                                <a:schemeClr val="tx1"/>
                              </a:gs>
                            </a:gsLst>
                            <a:lin ang="5400000" scaled="1"/>
                          </a:gradFill>
                          <a:effectLst/>
                          <a:latin typeface="+mn-ea"/>
                          <a:ea typeface="+mn-ea"/>
                        </a:rPr>
                        <a:t>메모리 반도체</a:t>
                      </a:r>
                      <a:endParaRPr lang="en-US" altLang="ko-KR" sz="1050" b="1" i="0" u="none" strike="noStrike" dirty="0">
                        <a:gradFill>
                          <a:gsLst>
                            <a:gs pos="0">
                              <a:schemeClr val="tx1"/>
                            </a:gs>
                            <a:gs pos="100000">
                              <a:schemeClr val="tx1"/>
                            </a:gs>
                          </a:gsLst>
                          <a:lin ang="5400000" scaled="1"/>
                        </a:gradFill>
                        <a:effectLst/>
                        <a:latin typeface="+mn-ea"/>
                        <a:ea typeface="+mn-ea"/>
                      </a:endParaRPr>
                    </a:p>
                    <a:p>
                      <a:pPr algn="ctr" fontAlgn="b"/>
                      <a:endParaRPr lang="en-US" altLang="ko-KR" sz="1050" b="0" i="0" u="none" strike="noStrike" dirty="0">
                        <a:gradFill>
                          <a:gsLst>
                            <a:gs pos="0">
                              <a:schemeClr val="tx1"/>
                            </a:gs>
                            <a:gs pos="100000">
                              <a:schemeClr val="tx1"/>
                            </a:gs>
                          </a:gsLst>
                          <a:lin ang="5400000" scaled="1"/>
                        </a:gradFill>
                        <a:effectLst/>
                        <a:latin typeface="+mn-ea"/>
                        <a:ea typeface="+mn-ea"/>
                      </a:endParaRPr>
                    </a:p>
                    <a:p>
                      <a:pPr algn="ctr" fontAlgn="b"/>
                      <a:r>
                        <a:rPr lang="ko-KR" altLang="en-US" sz="1000" b="0" i="0" u="none" strike="noStrike" dirty="0">
                          <a:gradFill>
                            <a:gsLst>
                              <a:gs pos="0">
                                <a:schemeClr val="tx1"/>
                              </a:gs>
                              <a:gs pos="100000">
                                <a:schemeClr val="tx1"/>
                              </a:gs>
                            </a:gsLst>
                            <a:lin ang="5400000" scaled="1"/>
                          </a:gradFill>
                          <a:effectLst/>
                          <a:latin typeface="+mn-ea"/>
                          <a:ea typeface="+mn-ea"/>
                        </a:rPr>
                        <a:t>데이터의 저장 역할을 수행</a:t>
                      </a:r>
                      <a:endParaRPr lang="en-US" altLang="ko-KR" sz="1000" b="0" i="0" u="none" strike="noStrike" dirty="0">
                        <a:gradFill>
                          <a:gsLst>
                            <a:gs pos="0">
                              <a:schemeClr val="tx1"/>
                            </a:gs>
                            <a:gs pos="100000">
                              <a:schemeClr val="tx1"/>
                            </a:gs>
                          </a:gsLst>
                          <a:lin ang="5400000" scaled="1"/>
                        </a:gradFill>
                        <a:effectLst/>
                        <a:latin typeface="+mn-ea"/>
                        <a:ea typeface="+mn-ea"/>
                      </a:endParaRPr>
                    </a:p>
                  </a:txBody>
                  <a:tcPr marL="36000" marR="36000"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AEAEA"/>
                    </a:solidFill>
                  </a:tcPr>
                </a:tc>
                <a:tc>
                  <a:txBody>
                    <a:bodyPr/>
                    <a:lstStyle/>
                    <a:p>
                      <a:pPr latinLnBrk="1"/>
                      <a:r>
                        <a:rPr lang="ko-KR" altLang="en-US" sz="1000" dirty="0">
                          <a:gradFill>
                            <a:gsLst>
                              <a:gs pos="0">
                                <a:schemeClr val="tx1"/>
                              </a:gs>
                              <a:gs pos="100000">
                                <a:schemeClr val="tx1"/>
                              </a:gs>
                            </a:gsLst>
                            <a:lin ang="5400000" scaled="1"/>
                          </a:gradFill>
                          <a:latin typeface="+mn-ea"/>
                          <a:ea typeface="+mn-ea"/>
                        </a:rPr>
                        <a:t>비모바일용 </a:t>
                      </a:r>
                      <a:r>
                        <a:rPr lang="en-US" altLang="ko-KR" sz="1000" dirty="0">
                          <a:gradFill>
                            <a:gsLst>
                              <a:gs pos="0">
                                <a:schemeClr val="tx1"/>
                              </a:gs>
                              <a:gs pos="100000">
                                <a:schemeClr val="tx1"/>
                              </a:gs>
                            </a:gsLst>
                            <a:lin ang="5400000" scaled="1"/>
                          </a:gradFill>
                          <a:latin typeface="+mn-ea"/>
                          <a:ea typeface="+mn-ea"/>
                        </a:rPr>
                        <a:t>DRAM</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en-US" altLang="ko-KR" sz="1000" dirty="0">
                          <a:gradFill>
                            <a:gsLst>
                              <a:gs pos="0">
                                <a:schemeClr val="tx1"/>
                              </a:gs>
                              <a:gs pos="100000">
                                <a:schemeClr val="tx1"/>
                              </a:gs>
                            </a:gsLst>
                            <a:lin ang="5400000" scaled="1"/>
                          </a:gradFill>
                          <a:latin typeface="+mn-ea"/>
                          <a:ea typeface="+mn-ea"/>
                        </a:rPr>
                        <a:t>PC, </a:t>
                      </a:r>
                      <a:r>
                        <a:rPr lang="ko-KR" altLang="en-US" sz="1000" dirty="0">
                          <a:gradFill>
                            <a:gsLst>
                              <a:gs pos="0">
                                <a:schemeClr val="tx1"/>
                              </a:gs>
                              <a:gs pos="100000">
                                <a:schemeClr val="tx1"/>
                              </a:gs>
                            </a:gsLst>
                            <a:lin ang="5400000" scaled="1"/>
                          </a:gradFill>
                          <a:latin typeface="+mn-ea"/>
                          <a:ea typeface="+mn-ea"/>
                        </a:rPr>
                        <a:t>서버용 </a:t>
                      </a:r>
                      <a:r>
                        <a:rPr lang="en-US" altLang="ko-KR" sz="1000" dirty="0">
                          <a:gradFill>
                            <a:gsLst>
                              <a:gs pos="0">
                                <a:schemeClr val="tx1"/>
                              </a:gs>
                              <a:gs pos="100000">
                                <a:schemeClr val="tx1"/>
                              </a:gs>
                            </a:gsLst>
                            <a:lin ang="5400000" scaled="1"/>
                          </a:gradFill>
                          <a:latin typeface="+mn-ea"/>
                          <a:ea typeface="+mn-ea"/>
                        </a:rPr>
                        <a:t>DRAM</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924734825"/>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모바일용 </a:t>
                      </a:r>
                      <a:r>
                        <a:rPr lang="en-US" altLang="ko-KR" sz="1000" dirty="0">
                          <a:gradFill>
                            <a:gsLst>
                              <a:gs pos="0">
                                <a:schemeClr val="tx1"/>
                              </a:gs>
                              <a:gs pos="100000">
                                <a:schemeClr val="tx1"/>
                              </a:gs>
                            </a:gsLst>
                            <a:lin ang="5400000" scaled="1"/>
                          </a:gradFill>
                          <a:latin typeface="+mn-ea"/>
                          <a:ea typeface="+mn-ea"/>
                        </a:rPr>
                        <a:t>DRAM</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스마트폰 등 모바일 기기용 </a:t>
                      </a:r>
                      <a:r>
                        <a:rPr lang="en-US" altLang="ko-KR" sz="1000" dirty="0">
                          <a:gradFill>
                            <a:gsLst>
                              <a:gs pos="0">
                                <a:schemeClr val="tx1"/>
                              </a:gs>
                              <a:gs pos="100000">
                                <a:schemeClr val="tx1"/>
                              </a:gs>
                            </a:gsLst>
                            <a:lin ang="5400000" scaled="1"/>
                          </a:gradFill>
                          <a:latin typeface="+mn-ea"/>
                          <a:ea typeface="+mn-ea"/>
                        </a:rPr>
                        <a:t>DRAM</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20858654"/>
                  </a:ext>
                </a:extLst>
              </a:tr>
              <a:tr h="257601">
                <a:tc v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NAND</a:t>
                      </a:r>
                      <a:r>
                        <a:rPr lang="en-US" altLang="ko-KR" sz="1000" baseline="0" dirty="0">
                          <a:gradFill>
                            <a:gsLst>
                              <a:gs pos="0">
                                <a:schemeClr val="tx1"/>
                              </a:gs>
                              <a:gs pos="100000">
                                <a:schemeClr val="tx1"/>
                              </a:gs>
                            </a:gsLst>
                            <a:lin ang="5400000" scaled="1"/>
                          </a:gradFill>
                          <a:latin typeface="+mn-ea"/>
                          <a:ea typeface="+mn-ea"/>
                        </a:rPr>
                        <a:t> Flash</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latinLnBrk="1"/>
                      <a:r>
                        <a:rPr lang="en-US" altLang="ko-KR" sz="1000" dirty="0">
                          <a:gradFill>
                            <a:gsLst>
                              <a:gs pos="0">
                                <a:schemeClr val="tx1"/>
                              </a:gs>
                              <a:gs pos="100000">
                                <a:schemeClr val="tx1"/>
                              </a:gs>
                            </a:gsLst>
                            <a:lin ang="5400000" scaled="1"/>
                          </a:gradFill>
                          <a:latin typeface="+mn-ea"/>
                          <a:ea typeface="+mn-ea"/>
                        </a:rPr>
                        <a:t>SSD(Solid State Drive), </a:t>
                      </a:r>
                      <a:r>
                        <a:rPr lang="ko-KR" altLang="en-US" sz="1000" dirty="0">
                          <a:gradFill>
                            <a:gsLst>
                              <a:gs pos="0">
                                <a:schemeClr val="tx1"/>
                              </a:gs>
                              <a:gs pos="100000">
                                <a:schemeClr val="tx1"/>
                              </a:gs>
                            </a:gsLst>
                            <a:lin ang="5400000" scaled="1"/>
                          </a:gradFill>
                          <a:latin typeface="+mn-ea"/>
                          <a:ea typeface="+mn-ea"/>
                        </a:rPr>
                        <a:t>모바일</a:t>
                      </a:r>
                      <a:r>
                        <a:rPr lang="en-US" altLang="ko-KR" sz="1000" dirty="0">
                          <a:gradFill>
                            <a:gsLst>
                              <a:gs pos="0">
                                <a:schemeClr val="tx1"/>
                              </a:gs>
                              <a:gs pos="100000">
                                <a:schemeClr val="tx1"/>
                              </a:gs>
                            </a:gsLst>
                            <a:lin ang="5400000" scaled="1"/>
                          </a:gradFill>
                          <a:latin typeface="+mn-ea"/>
                          <a:ea typeface="+mn-ea"/>
                        </a:rPr>
                        <a:t> </a:t>
                      </a:r>
                      <a:r>
                        <a:rPr lang="ko-KR" altLang="en-US" sz="1000" dirty="0">
                          <a:gradFill>
                            <a:gsLst>
                              <a:gs pos="0">
                                <a:schemeClr val="tx1"/>
                              </a:gs>
                              <a:gs pos="100000">
                                <a:schemeClr val="tx1"/>
                              </a:gs>
                            </a:gsLst>
                            <a:lin ang="5400000" scaled="1"/>
                          </a:gradFill>
                          <a:latin typeface="+mn-ea"/>
                          <a:ea typeface="+mn-ea"/>
                        </a:rPr>
                        <a:t>기기</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2790628072"/>
                  </a:ext>
                </a:extLst>
              </a:tr>
              <a:tr h="257601">
                <a:tc vMerge="1">
                  <a:txBody>
                    <a:bodyPr/>
                    <a:lstStyle/>
                    <a:p>
                      <a:pPr algn="r" fontAlgn="b"/>
                      <a:endParaRPr lang="en-US" altLang="ko-KR" sz="900" b="0" i="0" u="none" strike="noStrike" dirty="0">
                        <a:solidFill>
                          <a:srgbClr val="262626"/>
                        </a:solidFill>
                        <a:effectLst/>
                        <a:latin typeface="Arial" panose="020B0604020202020204" pitchFamily="34" charset="0"/>
                      </a:endParaRPr>
                    </a:p>
                  </a:txBody>
                  <a:tcPr marL="36000" marR="3600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latinLnBrk="1"/>
                      <a:r>
                        <a:rPr lang="en-US" altLang="ko-KR" sz="1000" dirty="0">
                          <a:gradFill>
                            <a:gsLst>
                              <a:gs pos="0">
                                <a:schemeClr val="tx1"/>
                              </a:gs>
                              <a:gs pos="100000">
                                <a:schemeClr val="tx1"/>
                              </a:gs>
                            </a:gsLst>
                            <a:lin ang="5400000" scaled="1"/>
                          </a:gradFill>
                          <a:latin typeface="+mn-ea"/>
                          <a:ea typeface="+mn-ea"/>
                        </a:rPr>
                        <a:t>NOR Flash</a:t>
                      </a:r>
                      <a:endParaRPr lang="ko-KR" altLang="en-US" sz="1000" dirty="0">
                        <a:gradFill>
                          <a:gsLst>
                            <a:gs pos="0">
                              <a:schemeClr val="tx1"/>
                            </a:gs>
                            <a:gs pos="100000">
                              <a:schemeClr val="tx1"/>
                            </a:gs>
                          </a:gsLst>
                          <a:lin ang="5400000" scaled="1"/>
                        </a:gradFill>
                        <a:latin typeface="+mn-ea"/>
                        <a:ea typeface="+mn-ea"/>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latinLnBrk="1"/>
                      <a:r>
                        <a:rPr lang="ko-KR" altLang="en-US" sz="1000" dirty="0">
                          <a:gradFill>
                            <a:gsLst>
                              <a:gs pos="0">
                                <a:schemeClr val="tx1"/>
                              </a:gs>
                              <a:gs pos="100000">
                                <a:schemeClr val="tx1"/>
                              </a:gs>
                            </a:gsLst>
                            <a:lin ang="5400000" scaled="1"/>
                          </a:gradFill>
                          <a:latin typeface="+mn-ea"/>
                          <a:ea typeface="+mn-ea"/>
                        </a:rPr>
                        <a:t>저용량 소프트웨어</a:t>
                      </a:r>
                      <a:r>
                        <a:rPr lang="en-US" altLang="ko-KR" sz="1000" dirty="0">
                          <a:gradFill>
                            <a:gsLst>
                              <a:gs pos="0">
                                <a:schemeClr val="tx1"/>
                              </a:gs>
                              <a:gs pos="100000">
                                <a:schemeClr val="tx1"/>
                              </a:gs>
                            </a:gsLst>
                            <a:lin ang="5400000" scaled="1"/>
                          </a:gradFill>
                          <a:latin typeface="+mn-ea"/>
                          <a:ea typeface="+mn-ea"/>
                        </a:rPr>
                        <a:t> </a:t>
                      </a:r>
                      <a:r>
                        <a:rPr lang="ko-KR" altLang="en-US" sz="1000" dirty="0">
                          <a:gradFill>
                            <a:gsLst>
                              <a:gs pos="0">
                                <a:schemeClr val="tx1"/>
                              </a:gs>
                              <a:gs pos="100000">
                                <a:schemeClr val="tx1"/>
                              </a:gs>
                            </a:gsLst>
                            <a:lin ang="5400000" scaled="1"/>
                          </a:gradFill>
                          <a:latin typeface="+mn-ea"/>
                          <a:ea typeface="+mn-ea"/>
                        </a:rPr>
                        <a:t>저장용</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196231427"/>
                  </a:ext>
                </a:extLst>
              </a:tr>
            </a:tbl>
          </a:graphicData>
        </a:graphic>
      </p:graphicFrame>
    </p:spTree>
    <p:extLst>
      <p:ext uri="{BB962C8B-B14F-4D97-AF65-F5344CB8AC3E}">
        <p14:creationId xmlns:p14="http://schemas.microsoft.com/office/powerpoint/2010/main" val="273011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반도체 산업 개요</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ln>
                  <a:solidFill>
                    <a:schemeClr val="bg1">
                      <a:lumMod val="75000"/>
                      <a:alpha val="0"/>
                    </a:schemeClr>
                  </a:solidFill>
                </a:ln>
                <a:latin typeface="KoPub돋움체 Bold" panose="00000800000000000000" pitchFamily="2" charset="-127"/>
                <a:ea typeface="KoPub돋움체 Bold" panose="00000800000000000000" pitchFamily="2" charset="-127"/>
                <a:cs typeface="Univers for KPMG"/>
              </a:rPr>
              <a:t>시스템 반도체와 메모리 반도체 비교</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시스템</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메모리 반도체는 시장구조</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생산방식</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경쟁력 등에서 상이</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시스템 반도체는 시스템 운용에 필요한 설계 기술이 해당 시장 점유의 관건으로 작용하고 있음</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메모리 반도체는 표준 제품의 대량 생산에 필요한 생산 기술이 경쟁력의 핵심 요인으로 작용</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97478"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74336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종류별 활용 분야</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표 1">
            <a:extLst>
              <a:ext uri="{FF2B5EF4-FFF2-40B4-BE49-F238E27FC236}">
                <a16:creationId xmlns:a16="http://schemas.microsoft.com/office/drawing/2014/main" id="{49E0CB61-B926-666E-73A6-F38308E39E0B}"/>
              </a:ext>
            </a:extLst>
          </p:cNvPr>
          <p:cNvGraphicFramePr>
            <a:graphicFrameLocks noGrp="1"/>
          </p:cNvGraphicFramePr>
          <p:nvPr/>
        </p:nvGraphicFramePr>
        <p:xfrm>
          <a:off x="488950" y="2573014"/>
          <a:ext cx="8928100" cy="3316258"/>
        </p:xfrm>
        <a:graphic>
          <a:graphicData uri="http://schemas.openxmlformats.org/drawingml/2006/table">
            <a:tbl>
              <a:tblPr>
                <a:tableStyleId>{5C22544A-7EE6-4342-B048-85BDC9FD1C3A}</a:tableStyleId>
              </a:tblPr>
              <a:tblGrid>
                <a:gridCol w="1010092">
                  <a:extLst>
                    <a:ext uri="{9D8B030D-6E8A-4147-A177-3AD203B41FA5}">
                      <a16:colId xmlns:a16="http://schemas.microsoft.com/office/drawing/2014/main" val="2716804260"/>
                    </a:ext>
                  </a:extLst>
                </a:gridCol>
                <a:gridCol w="3699975">
                  <a:extLst>
                    <a:ext uri="{9D8B030D-6E8A-4147-A177-3AD203B41FA5}">
                      <a16:colId xmlns:a16="http://schemas.microsoft.com/office/drawing/2014/main" val="2835796287"/>
                    </a:ext>
                  </a:extLst>
                </a:gridCol>
                <a:gridCol w="4218033">
                  <a:extLst>
                    <a:ext uri="{9D8B030D-6E8A-4147-A177-3AD203B41FA5}">
                      <a16:colId xmlns:a16="http://schemas.microsoft.com/office/drawing/2014/main" val="221698716"/>
                    </a:ext>
                  </a:extLst>
                </a:gridCol>
              </a:tblGrid>
              <a:tr h="238417">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구분</a:t>
                      </a:r>
                    </a:p>
                  </a:txBody>
                  <a:tcPr marL="3522" marR="3522" marT="3522"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시스템 반도체</a:t>
                      </a:r>
                    </a:p>
                  </a:txBody>
                  <a:tcPr marL="3522" marR="3522" marT="3522"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latinLnBrk="1"/>
                      <a:r>
                        <a:rPr kumimoji="0" lang="ko-KR" altLang="en-US" sz="11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메모리 반도체</a:t>
                      </a:r>
                    </a:p>
                  </a:txBody>
                  <a:tcPr marL="3522" marR="3522" marT="3522"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248559967"/>
                  </a:ext>
                </a:extLst>
              </a:tr>
              <a:tr h="272315">
                <a:tc>
                  <a:txBody>
                    <a:bodyPr/>
                    <a:lstStyle/>
                    <a:p>
                      <a:pPr algn="ctr" latinLnBrk="1"/>
                      <a:r>
                        <a:rPr lang="ko-KR" altLang="en-US" sz="1100" b="0" dirty="0">
                          <a:gradFill>
                            <a:gsLst>
                              <a:gs pos="0">
                                <a:schemeClr val="tx1"/>
                              </a:gs>
                              <a:gs pos="100000">
                                <a:schemeClr val="tx1"/>
                              </a:gs>
                            </a:gsLst>
                            <a:lin ang="5400000" scaled="1"/>
                          </a:gradFill>
                        </a:rPr>
                        <a:t>목적</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정보처리</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정보저장</a:t>
                      </a:r>
                      <a:endParaRPr lang="en-US" altLang="ko-KR" sz="1000" dirty="0">
                        <a:gradFill>
                          <a:gsLst>
                            <a:gs pos="0">
                              <a:schemeClr val="tx1"/>
                            </a:gs>
                            <a:gs pos="100000">
                              <a:schemeClr val="tx1"/>
                            </a:gs>
                          </a:gsLst>
                          <a:lin ang="5400000" scaled="1"/>
                        </a:gradFill>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54386737"/>
                  </a:ext>
                </a:extLst>
              </a:tr>
              <a:tr h="272315">
                <a:tc>
                  <a:txBody>
                    <a:bodyPr/>
                    <a:lstStyle/>
                    <a:p>
                      <a:pPr algn="ctr" latinLnBrk="1"/>
                      <a:r>
                        <a:rPr lang="ko-KR" altLang="en-US" sz="1100" b="0" dirty="0">
                          <a:gradFill>
                            <a:gsLst>
                              <a:gs pos="0">
                                <a:schemeClr val="tx1"/>
                              </a:gs>
                              <a:gs pos="100000">
                                <a:schemeClr val="tx1"/>
                              </a:gs>
                            </a:gsLst>
                            <a:lin ang="5400000" scaled="1"/>
                          </a:gradFill>
                        </a:rPr>
                        <a:t>대표 제품</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애플리케이션 프로세서</a:t>
                      </a:r>
                      <a:r>
                        <a:rPr lang="en-US" altLang="ko-KR" sz="1000" dirty="0">
                          <a:gradFill>
                            <a:gsLst>
                              <a:gs pos="0">
                                <a:schemeClr val="tx1"/>
                              </a:gs>
                              <a:gs pos="100000">
                                <a:schemeClr val="tx1"/>
                              </a:gs>
                            </a:gsLst>
                            <a:lin ang="5400000" scaled="1"/>
                          </a:gradFill>
                        </a:rPr>
                        <a:t>(AP), </a:t>
                      </a:r>
                      <a:r>
                        <a:rPr lang="ko-KR" altLang="en-US" sz="1000" dirty="0">
                          <a:gradFill>
                            <a:gsLst>
                              <a:gs pos="0">
                                <a:schemeClr val="tx1"/>
                              </a:gs>
                              <a:gs pos="100000">
                                <a:schemeClr val="tx1"/>
                              </a:gs>
                            </a:gsLst>
                            <a:lin ang="5400000" scaled="1"/>
                          </a:gradFill>
                        </a:rPr>
                        <a:t>지능형 반도체</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en-US" altLang="ko-KR" sz="1000" dirty="0">
                          <a:gradFill>
                            <a:gsLst>
                              <a:gs pos="0">
                                <a:schemeClr val="tx1"/>
                              </a:gs>
                              <a:gs pos="100000">
                                <a:schemeClr val="tx1"/>
                              </a:gs>
                            </a:gsLst>
                            <a:lin ang="5400000" scaled="1"/>
                          </a:gradFill>
                        </a:rPr>
                        <a:t>DRAM, NAND,</a:t>
                      </a:r>
                      <a:r>
                        <a:rPr lang="en-US" altLang="ko-KR" sz="1000" baseline="0" dirty="0">
                          <a:gradFill>
                            <a:gsLst>
                              <a:gs pos="0">
                                <a:schemeClr val="tx1"/>
                              </a:gs>
                              <a:gs pos="100000">
                                <a:schemeClr val="tx1"/>
                              </a:gs>
                            </a:gsLst>
                            <a:lin ang="5400000" scaled="1"/>
                          </a:gradFill>
                        </a:rPr>
                        <a:t> SRAM</a:t>
                      </a:r>
                      <a:endParaRPr lang="ko-KR" altLang="en-US" sz="1000" dirty="0">
                        <a:gradFill>
                          <a:gsLst>
                            <a:gs pos="0">
                              <a:schemeClr val="tx1"/>
                            </a:gs>
                            <a:gs pos="100000">
                              <a:schemeClr val="tx1"/>
                            </a:gs>
                          </a:gsLst>
                          <a:lin ang="5400000" scaled="1"/>
                        </a:gradFill>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90506401"/>
                  </a:ext>
                </a:extLst>
              </a:tr>
              <a:tr h="809166">
                <a:tc>
                  <a:txBody>
                    <a:bodyPr/>
                    <a:lstStyle/>
                    <a:p>
                      <a:pPr algn="ctr" latinLnBrk="1"/>
                      <a:r>
                        <a:rPr lang="ko-KR" altLang="en-US" sz="1100" b="0" dirty="0">
                          <a:gradFill>
                            <a:gsLst>
                              <a:gs pos="0">
                                <a:schemeClr val="tx1"/>
                              </a:gs>
                              <a:gs pos="100000">
                                <a:schemeClr val="tx1"/>
                              </a:gs>
                            </a:gsLst>
                            <a:lin ang="5400000" scaled="1"/>
                          </a:gradFill>
                        </a:rPr>
                        <a:t>시장구조</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171450" indent="-171450" algn="l"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유무선통신</a:t>
                      </a:r>
                      <a:r>
                        <a:rPr lang="en-US" altLang="ko-KR" sz="1000" dirty="0">
                          <a:gradFill>
                            <a:gsLst>
                              <a:gs pos="0">
                                <a:schemeClr val="tx1"/>
                              </a:gs>
                              <a:gs pos="100000">
                                <a:schemeClr val="tx1"/>
                              </a:gs>
                            </a:gsLst>
                            <a:lin ang="5400000" scaled="1"/>
                          </a:gradFill>
                        </a:rPr>
                        <a:t>, </a:t>
                      </a:r>
                      <a:r>
                        <a:rPr lang="ko-KR" altLang="en-US" sz="1000" dirty="0">
                          <a:gradFill>
                            <a:gsLst>
                              <a:gs pos="0">
                                <a:schemeClr val="tx1"/>
                              </a:gs>
                              <a:gs pos="100000">
                                <a:schemeClr val="tx1"/>
                              </a:gs>
                            </a:gsLst>
                            <a:lin ang="5400000" scaled="1"/>
                          </a:gradFill>
                        </a:rPr>
                        <a:t>정보기기</a:t>
                      </a:r>
                      <a:r>
                        <a:rPr lang="en-US" altLang="ko-KR" sz="1000" dirty="0">
                          <a:gradFill>
                            <a:gsLst>
                              <a:gs pos="0">
                                <a:schemeClr val="tx1"/>
                              </a:gs>
                              <a:gs pos="100000">
                                <a:schemeClr val="tx1"/>
                              </a:gs>
                            </a:gsLst>
                            <a:lin ang="5400000" scaled="1"/>
                          </a:gradFill>
                        </a:rPr>
                        <a:t>, </a:t>
                      </a:r>
                      <a:r>
                        <a:rPr lang="ko-KR" altLang="en-US" sz="1000" dirty="0">
                          <a:gradFill>
                            <a:gsLst>
                              <a:gs pos="0">
                                <a:schemeClr val="tx1"/>
                              </a:gs>
                              <a:gs pos="100000">
                                <a:schemeClr val="tx1"/>
                              </a:gs>
                            </a:gsLst>
                            <a:lin ang="5400000" scaled="1"/>
                          </a:gradFill>
                        </a:rPr>
                        <a:t>자동차 등 응용 분야별 특화 시장이 세분화되어 있음</a:t>
                      </a:r>
                      <a:endParaRPr lang="en-US" altLang="ko-KR" sz="1000" dirty="0">
                        <a:gradFill>
                          <a:gsLst>
                            <a:gs pos="0">
                              <a:schemeClr val="tx1"/>
                            </a:gs>
                            <a:gs pos="100000">
                              <a:schemeClr val="tx1"/>
                            </a:gs>
                          </a:gsLst>
                          <a:lin ang="5400000" scaled="1"/>
                        </a:gradFill>
                      </a:endParaRPr>
                    </a:p>
                    <a:p>
                      <a:pPr marL="171450" indent="-171450" algn="l"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경기 변동에 상대적으로 둔감</a:t>
                      </a:r>
                      <a:endParaRPr lang="en-US" altLang="ko-KR" sz="1000" dirty="0">
                        <a:gradFill>
                          <a:gsLst>
                            <a:gs pos="0">
                              <a:schemeClr val="tx1"/>
                            </a:gs>
                            <a:gs pos="100000">
                              <a:schemeClr val="tx1"/>
                            </a:gs>
                          </a:gsLst>
                          <a:lin ang="5400000" scaled="1"/>
                        </a:gradFill>
                      </a:endParaRPr>
                    </a:p>
                    <a:p>
                      <a:pPr marL="171450" marR="0" lvl="0" indent="-171450" algn="l"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ko-KR" altLang="en-US" sz="1000" dirty="0">
                          <a:gradFill>
                            <a:gsLst>
                              <a:gs pos="0">
                                <a:schemeClr val="tx1"/>
                              </a:gs>
                              <a:gs pos="100000">
                                <a:schemeClr val="tx1"/>
                              </a:gs>
                            </a:gsLst>
                            <a:lin ang="5400000" scaled="1"/>
                          </a:gradFill>
                        </a:rPr>
                        <a:t>설계와 생산이 분업화된 기술집약적 산업</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범용 양산 시장</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표준 제품 중심의 경쟁</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경기 변동에 민감한 편</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공급 측 요인이 수급 불균형으로 연결</a:t>
                      </a:r>
                      <a:endParaRPr lang="en-US" altLang="ko-KR" sz="1000" dirty="0">
                        <a:gradFill>
                          <a:gsLst>
                            <a:gs pos="0">
                              <a:schemeClr val="tx1"/>
                            </a:gs>
                            <a:gs pos="100000">
                              <a:schemeClr val="tx1"/>
                            </a:gs>
                          </a:gsLst>
                          <a:lin ang="5400000" scaled="1"/>
                        </a:gradFill>
                      </a:endParaRP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86630713"/>
                  </a:ext>
                </a:extLst>
              </a:tr>
              <a:tr h="272315">
                <a:tc>
                  <a:txBody>
                    <a:bodyPr/>
                    <a:lstStyle/>
                    <a:p>
                      <a:pPr algn="ctr" latinLnBrk="1"/>
                      <a:r>
                        <a:rPr lang="ko-KR" altLang="en-US" sz="1100" b="0" dirty="0">
                          <a:gradFill>
                            <a:gsLst>
                              <a:gs pos="0">
                                <a:schemeClr val="tx1"/>
                              </a:gs>
                              <a:gs pos="100000">
                                <a:schemeClr val="tx1"/>
                              </a:gs>
                            </a:gsLst>
                            <a:lin ang="5400000" scaled="1"/>
                          </a:gradFill>
                        </a:rPr>
                        <a:t>생산방식</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다품종 소량 생산</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소품종 대량 생산</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90995093"/>
                  </a:ext>
                </a:extLst>
              </a:tr>
              <a:tr h="809166">
                <a:tc>
                  <a:txBody>
                    <a:bodyPr/>
                    <a:lstStyle/>
                    <a:p>
                      <a:pPr algn="ctr" latinLnBrk="1"/>
                      <a:r>
                        <a:rPr lang="ko-KR" altLang="en-US" sz="1100" b="0" dirty="0">
                          <a:gradFill>
                            <a:gsLst>
                              <a:gs pos="0">
                                <a:schemeClr val="tx1"/>
                              </a:gs>
                              <a:gs pos="100000">
                                <a:schemeClr val="tx1"/>
                              </a:gs>
                            </a:gsLst>
                            <a:lin ang="5400000" scaled="1"/>
                          </a:gradFill>
                        </a:rPr>
                        <a:t>핵심 경쟁력</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AEAEA"/>
                    </a:solid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시스템 운용에 필요한 설계 기술</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기술력 및</a:t>
                      </a:r>
                      <a:r>
                        <a:rPr lang="en-US" altLang="ko-KR" sz="1000" dirty="0">
                          <a:gradFill>
                            <a:gsLst>
                              <a:gs pos="0">
                                <a:schemeClr val="tx1"/>
                              </a:gs>
                              <a:gs pos="100000">
                                <a:schemeClr val="tx1"/>
                              </a:gs>
                            </a:gsLst>
                            <a:lin ang="5400000" scaled="1"/>
                          </a:gradFill>
                        </a:rPr>
                        <a:t> </a:t>
                      </a:r>
                      <a:r>
                        <a:rPr lang="ko-KR" altLang="en-US" sz="1000" dirty="0">
                          <a:gradFill>
                            <a:gsLst>
                              <a:gs pos="0">
                                <a:schemeClr val="tx1"/>
                              </a:gs>
                              <a:gs pos="100000">
                                <a:schemeClr val="tx1"/>
                              </a:gs>
                            </a:gsLst>
                            <a:lin ang="5400000" scaled="1"/>
                          </a:gradFill>
                        </a:rPr>
                        <a:t>창의성에 기반을 둔 회로설계 역량</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설계</a:t>
                      </a:r>
                      <a:r>
                        <a:rPr lang="ko-KR" altLang="en-US" sz="1000" baseline="0" dirty="0">
                          <a:gradFill>
                            <a:gsLst>
                              <a:gs pos="0">
                                <a:schemeClr val="tx1"/>
                              </a:gs>
                              <a:gs pos="100000">
                                <a:schemeClr val="tx1"/>
                              </a:gs>
                            </a:gsLst>
                            <a:lin ang="5400000" scaled="1"/>
                          </a:gradFill>
                        </a:rPr>
                        <a:t> 역량을 보유한</a:t>
                      </a:r>
                      <a:r>
                        <a:rPr lang="ko-KR" altLang="en-US" sz="1000" dirty="0">
                          <a:gradFill>
                            <a:gsLst>
                              <a:gs pos="0">
                                <a:schemeClr val="tx1"/>
                              </a:gs>
                              <a:gs pos="100000">
                                <a:schemeClr val="tx1"/>
                              </a:gs>
                            </a:gsLst>
                            <a:lin ang="5400000" scaled="1"/>
                          </a:gradFill>
                        </a:rPr>
                        <a:t> 전문</a:t>
                      </a:r>
                      <a:r>
                        <a:rPr lang="ko-KR" altLang="en-US" sz="1000" baseline="0" dirty="0">
                          <a:gradFill>
                            <a:gsLst>
                              <a:gs pos="0">
                                <a:schemeClr val="tx1"/>
                              </a:gs>
                              <a:gs pos="100000">
                                <a:schemeClr val="tx1"/>
                              </a:gs>
                            </a:gsLst>
                            <a:lin ang="5400000" scaled="1"/>
                          </a:gradFill>
                        </a:rPr>
                        <a:t> 인력</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성능 및 기능 위주 경쟁</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대량 생산에 필요한 생산 기술</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설비투자 및 자본력</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미세화 공정 기술을 통한 가격경쟁력</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설비 투자 및 시장 선점</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23993829"/>
                  </a:ext>
                </a:extLst>
              </a:tr>
              <a:tr h="630216">
                <a:tc>
                  <a:txBody>
                    <a:bodyPr/>
                    <a:lstStyle/>
                    <a:p>
                      <a:pPr algn="ctr" latinLnBrk="1"/>
                      <a:r>
                        <a:rPr lang="ko-KR" altLang="en-US" sz="1100" b="0" dirty="0">
                          <a:gradFill>
                            <a:gsLst>
                              <a:gs pos="0">
                                <a:schemeClr val="tx1"/>
                              </a:gs>
                              <a:gs pos="100000">
                                <a:schemeClr val="tx1"/>
                              </a:gs>
                            </a:gsLst>
                            <a:lin ang="5400000" scaled="1"/>
                          </a:gradFill>
                        </a:rPr>
                        <a:t>참여업체 수</a:t>
                      </a: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EAEAEA"/>
                    </a:solidFill>
                  </a:tcPr>
                </a:tc>
                <a:tc>
                  <a:txBody>
                    <a:bodyPr/>
                    <a:lstStyle/>
                    <a:p>
                      <a:pPr marL="171450" indent="-171450" algn="l"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제품 종류별 다수의 대기업</a:t>
                      </a:r>
                      <a:r>
                        <a:rPr lang="en-US" altLang="ko-KR" sz="1000" dirty="0">
                          <a:gradFill>
                            <a:gsLst>
                              <a:gs pos="0">
                                <a:schemeClr val="tx1"/>
                              </a:gs>
                              <a:gs pos="100000">
                                <a:schemeClr val="tx1"/>
                              </a:gs>
                            </a:gsLst>
                            <a:lin ang="5400000" scaled="1"/>
                          </a:gradFill>
                        </a:rPr>
                        <a:t>, </a:t>
                      </a:r>
                      <a:r>
                        <a:rPr lang="ko-KR" altLang="en-US" sz="1000" dirty="0">
                          <a:gradFill>
                            <a:gsLst>
                              <a:gs pos="0">
                                <a:schemeClr val="tx1"/>
                              </a:gs>
                              <a:gs pos="100000">
                                <a:schemeClr val="tx1"/>
                              </a:gs>
                            </a:gsLst>
                            <a:lin ang="5400000" scaled="1"/>
                          </a:gradFill>
                        </a:rPr>
                        <a:t>중소기업이 참여</a:t>
                      </a:r>
                      <a:endParaRPr lang="en-US" altLang="ko-KR" sz="1000" dirty="0">
                        <a:gradFill>
                          <a:gsLst>
                            <a:gs pos="0">
                              <a:schemeClr val="tx1"/>
                            </a:gs>
                            <a:gs pos="100000">
                              <a:schemeClr val="tx1"/>
                            </a:gs>
                          </a:gsLst>
                          <a:lin ang="5400000" scaled="1"/>
                        </a:gradFill>
                      </a:endParaRPr>
                    </a:p>
                    <a:p>
                      <a:pPr marL="171450" indent="-171450" algn="l"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메모리 반도체 대비 비교적 </a:t>
                      </a:r>
                      <a:r>
                        <a:rPr lang="ko-KR" altLang="en-US" sz="1000" baseline="0" dirty="0">
                          <a:gradFill>
                            <a:gsLst>
                              <a:gs pos="0">
                                <a:schemeClr val="tx1"/>
                              </a:gs>
                              <a:gs pos="100000">
                                <a:schemeClr val="tx1"/>
                              </a:gs>
                            </a:gsLst>
                            <a:lin ang="5400000" scaled="1"/>
                          </a:gradFill>
                        </a:rPr>
                        <a:t>위험부담이 낮아 참여업체의 수가 많음 </a:t>
                      </a:r>
                      <a:endParaRPr lang="ko-KR" altLang="en-US" sz="1000" dirty="0">
                        <a:gradFill>
                          <a:gsLst>
                            <a:gs pos="0">
                              <a:schemeClr val="tx1"/>
                            </a:gs>
                            <a:gs pos="100000">
                              <a:schemeClr val="tx1"/>
                            </a:gs>
                          </a:gsLst>
                          <a:lin ang="5400000" scaled="1"/>
                        </a:gra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종합반도체회사</a:t>
                      </a:r>
                      <a:r>
                        <a:rPr lang="en-US" altLang="ko-KR" sz="1000" dirty="0">
                          <a:gradFill>
                            <a:gsLst>
                              <a:gs pos="0">
                                <a:schemeClr val="tx1"/>
                              </a:gs>
                              <a:gs pos="100000">
                                <a:schemeClr val="tx1"/>
                              </a:gs>
                            </a:gsLst>
                            <a:lin ang="5400000" scaled="1"/>
                          </a:gradFill>
                        </a:rPr>
                        <a:t>(IDM) </a:t>
                      </a:r>
                      <a:r>
                        <a:rPr lang="ko-KR" altLang="en-US" sz="1000" dirty="0">
                          <a:gradFill>
                            <a:gsLst>
                              <a:gs pos="0">
                                <a:schemeClr val="tx1"/>
                              </a:gs>
                              <a:gs pos="100000">
                                <a:schemeClr val="tx1"/>
                              </a:gs>
                            </a:gsLst>
                            <a:lin ang="5400000" scaled="1"/>
                          </a:gradFill>
                        </a:rPr>
                        <a:t>위주로 소수의 기업이 참여하여 경쟁이 제한적</a:t>
                      </a:r>
                      <a:endParaRPr lang="en-US" altLang="ko-KR" sz="1000" dirty="0">
                        <a:gradFill>
                          <a:gsLst>
                            <a:gs pos="0">
                              <a:schemeClr val="tx1"/>
                            </a:gs>
                            <a:gs pos="100000">
                              <a:schemeClr val="tx1"/>
                            </a:gs>
                          </a:gsLst>
                          <a:lin ang="5400000" scaled="1"/>
                        </a:gradFill>
                      </a:endParaRPr>
                    </a:p>
                    <a:p>
                      <a:pPr marL="171450" indent="-171450" algn="just" latinLnBrk="0">
                        <a:spcBef>
                          <a:spcPts val="300"/>
                        </a:spcBef>
                        <a:buFont typeface="Arial" panose="020B0604020202020204" pitchFamily="34" charset="0"/>
                        <a:buChar char="•"/>
                      </a:pPr>
                      <a:r>
                        <a:rPr lang="ko-KR" altLang="en-US" sz="1000" dirty="0">
                          <a:gradFill>
                            <a:gsLst>
                              <a:gs pos="0">
                                <a:schemeClr val="tx1"/>
                              </a:gs>
                              <a:gs pos="100000">
                                <a:schemeClr val="tx1"/>
                              </a:gs>
                            </a:gsLst>
                            <a:lin ang="5400000" scaled="1"/>
                          </a:gradFill>
                        </a:rPr>
                        <a:t>설계</a:t>
                      </a:r>
                      <a:r>
                        <a:rPr lang="en-US" altLang="ko-KR" sz="1000" dirty="0">
                          <a:gradFill>
                            <a:gsLst>
                              <a:gs pos="0">
                                <a:schemeClr val="tx1"/>
                              </a:gs>
                              <a:gs pos="100000">
                                <a:schemeClr val="tx1"/>
                              </a:gs>
                            </a:gsLst>
                            <a:lin ang="5400000" scaled="1"/>
                          </a:gradFill>
                          <a:latin typeface="맑은 고딕" panose="020B0503020000020004" pitchFamily="50" charset="-127"/>
                          <a:ea typeface="맑은 고딕" panose="020B0503020000020004" pitchFamily="50" charset="-127"/>
                        </a:rPr>
                        <a:t>·</a:t>
                      </a:r>
                      <a:r>
                        <a:rPr lang="ko-KR" altLang="en-US" sz="1000" dirty="0">
                          <a:gradFill>
                            <a:gsLst>
                              <a:gs pos="0">
                                <a:schemeClr val="tx1"/>
                              </a:gs>
                              <a:gs pos="100000">
                                <a:schemeClr val="tx1"/>
                              </a:gs>
                            </a:gsLst>
                            <a:lin ang="5400000" scaled="1"/>
                          </a:gradFill>
                        </a:rPr>
                        <a:t>생산</a:t>
                      </a:r>
                      <a:r>
                        <a:rPr lang="en-US" altLang="ko-KR" sz="1000" dirty="0">
                          <a:gradFill>
                            <a:gsLst>
                              <a:gs pos="0">
                                <a:schemeClr val="tx1"/>
                              </a:gs>
                              <a:gs pos="100000">
                                <a:schemeClr val="tx1"/>
                              </a:gs>
                            </a:gsLst>
                            <a:lin ang="5400000" scaled="1"/>
                          </a:gradFill>
                          <a:latin typeface="맑은 고딕" panose="020B0503020000020004" pitchFamily="50" charset="-127"/>
                          <a:ea typeface="+mn-ea"/>
                        </a:rPr>
                        <a:t>·</a:t>
                      </a:r>
                      <a:r>
                        <a:rPr lang="ko-KR" altLang="en-US" sz="1000" dirty="0">
                          <a:gradFill>
                            <a:gsLst>
                              <a:gs pos="0">
                                <a:schemeClr val="tx1"/>
                              </a:gs>
                              <a:gs pos="100000">
                                <a:schemeClr val="tx1"/>
                              </a:gs>
                            </a:gsLst>
                            <a:lin ang="5400000" scaled="1"/>
                          </a:gradFill>
                        </a:rPr>
                        <a:t>패키징</a:t>
                      </a:r>
                      <a:r>
                        <a:rPr lang="en-US" altLang="ko-KR" sz="1000" dirty="0">
                          <a:gradFill>
                            <a:gsLst>
                              <a:gs pos="0">
                                <a:schemeClr val="tx1"/>
                              </a:gs>
                              <a:gs pos="100000">
                                <a:schemeClr val="tx1"/>
                              </a:gs>
                            </a:gsLst>
                            <a:lin ang="5400000" scaled="1"/>
                          </a:gradFill>
                          <a:latin typeface="맑은 고딕" panose="020B0503020000020004" pitchFamily="50" charset="-127"/>
                          <a:ea typeface="+mn-ea"/>
                        </a:rPr>
                        <a:t>·</a:t>
                      </a:r>
                      <a:r>
                        <a:rPr lang="ko-KR" altLang="en-US" sz="1000" dirty="0">
                          <a:gradFill>
                            <a:gsLst>
                              <a:gs pos="0">
                                <a:schemeClr val="tx1"/>
                              </a:gs>
                              <a:gs pos="100000">
                                <a:schemeClr val="tx1"/>
                              </a:gs>
                            </a:gsLst>
                            <a:lin ang="5400000" scaled="1"/>
                          </a:gradFill>
                        </a:rPr>
                        <a:t>테스트 전 주기를 단일 기업에서 진행</a:t>
                      </a:r>
                    </a:p>
                  </a:txBody>
                  <a:tcPr anchor="ctr">
                    <a:lnL w="6350" cap="flat" cmpd="sng" algn="ctr">
                      <a:solidFill>
                        <a:schemeClr val="bg1">
                          <a:lumMod val="6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898539133"/>
                  </a:ext>
                </a:extLst>
              </a:tr>
            </a:tbl>
          </a:graphicData>
        </a:graphic>
      </p:graphicFrame>
    </p:spTree>
    <p:extLst>
      <p:ext uri="{BB962C8B-B14F-4D97-AF65-F5344CB8AC3E}">
        <p14:creationId xmlns:p14="http://schemas.microsoft.com/office/powerpoint/2010/main" val="333046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2150FBD-7DF4-776C-981E-E7809F7D088D}"/>
              </a:ext>
            </a:extLst>
          </p:cNvPr>
          <p:cNvSpPr/>
          <p:nvPr/>
        </p:nvSpPr>
        <p:spPr>
          <a:xfrm>
            <a:off x="1838629" y="2781300"/>
            <a:ext cx="1272254" cy="3095618"/>
          </a:xfrm>
          <a:prstGeom prst="rect">
            <a:avLst/>
          </a:prstGeom>
          <a:solidFill>
            <a:schemeClr val="bg1"/>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 name="사각형: 둥근 모서리 3">
            <a:extLst>
              <a:ext uri="{FF2B5EF4-FFF2-40B4-BE49-F238E27FC236}">
                <a16:creationId xmlns:a16="http://schemas.microsoft.com/office/drawing/2014/main" id="{47EAA5C3-FA55-8247-B83B-2572D5CBE868}"/>
              </a:ext>
            </a:extLst>
          </p:cNvPr>
          <p:cNvSpPr/>
          <p:nvPr/>
        </p:nvSpPr>
        <p:spPr>
          <a:xfrm>
            <a:off x="6015790" y="2168525"/>
            <a:ext cx="3401260" cy="3708399"/>
          </a:xfrm>
          <a:prstGeom prst="roundRect">
            <a:avLst>
              <a:gd name="adj" fmla="val 0"/>
            </a:avLst>
          </a:prstGeom>
          <a:solidFill>
            <a:srgbClr val="E7F1F9"/>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srgbClr val="FFFFFF">
                    <a:lumMod val="75000"/>
                    <a:alpha val="0"/>
                  </a:srgbClr>
                </a:solid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반도체 산업 개요</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반도체 산업의 밸류체인</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반도체 산업은 반도체 제조를 중심으로 전∙후방 산업으로 나누어 볼 수 있음</a:t>
            </a:r>
            <a:r>
              <a:rPr lang="en-US" altLang="ko-KR" dirty="0"/>
              <a:t>. </a:t>
            </a:r>
            <a:r>
              <a:rPr lang="ko-KR" altLang="en-US" dirty="0"/>
              <a:t>반도체 산업 발전을 위해서는 전방 산업과 더불어 장비</a:t>
            </a:r>
            <a:r>
              <a:rPr lang="en-US" altLang="ko-KR" dirty="0"/>
              <a:t>·</a:t>
            </a:r>
            <a:r>
              <a:rPr lang="ko-KR" altLang="en-US" dirty="0"/>
              <a:t>소재</a:t>
            </a:r>
            <a:r>
              <a:rPr lang="en-US" altLang="ko-KR" dirty="0"/>
              <a:t>·</a:t>
            </a:r>
            <a:r>
              <a:rPr lang="ko-KR" altLang="en-US" dirty="0"/>
              <a:t>부품 및 후방 산업과의 연계를 통한 산업 생태계 조성이 중요</a:t>
            </a:r>
            <a:r>
              <a:rPr lang="en-US" altLang="ko-KR" dirty="0"/>
              <a:t>. </a:t>
            </a:r>
            <a:r>
              <a:rPr lang="ko-KR" altLang="en-US" dirty="0"/>
              <a:t>최근 사회 전반의 디지털 전환이 가속화되며 반도체 전방 및 후방 산업 생태계가 빠르게 확장</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97709"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532125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46854"/>
              <a:ext cx="15025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반도체 산업의 밸류체인</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직사각형 15">
            <a:extLst>
              <a:ext uri="{FF2B5EF4-FFF2-40B4-BE49-F238E27FC236}">
                <a16:creationId xmlns:a16="http://schemas.microsoft.com/office/drawing/2014/main" id="{9C1AF32A-4AC5-B056-D292-869DA6EEE19D}"/>
              </a:ext>
            </a:extLst>
          </p:cNvPr>
          <p:cNvSpPr/>
          <p:nvPr/>
        </p:nvSpPr>
        <p:spPr>
          <a:xfrm>
            <a:off x="6195857" y="2371135"/>
            <a:ext cx="3079803" cy="1969770"/>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600"/>
              </a:spcAft>
              <a:buClr>
                <a:srgbClr val="000000">
                  <a:lumMod val="85000"/>
                  <a:lumOff val="15000"/>
                </a:srgbClr>
              </a:buClr>
              <a:buSzTx/>
              <a:buFontTx/>
              <a:buNone/>
              <a:tabLst/>
              <a:defRPr/>
            </a:pP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반도체 산업은 공급 중심</a:t>
            </a: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(Supply-driven)</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의 시장이며 전방과 후방 산업과의 연계가 강함</a:t>
            </a:r>
          </a:p>
          <a:p>
            <a:pPr marL="171450" marR="0" lvl="0" indent="-171450" algn="just"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반도체 공급 물량은 가격과 시장 수급에 큰 영향을 미침</a:t>
            </a:r>
          </a:p>
          <a:p>
            <a:pPr marL="171450" marR="0" lvl="0" indent="-171450" algn="just"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반도체 재료와 장비의 안정적인 공급이 반도체 제조의 수율에 직접적인 영향을 미침</a:t>
            </a:r>
          </a:p>
          <a:p>
            <a:pPr marL="171450" marR="0" lvl="0" indent="-171450" algn="just"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반도체 </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8</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대 공정</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p>
          <a:p>
            <a:pPr marL="180975" marR="0" lvl="0" indent="0" algn="just" defTabSz="914400" rtl="0" eaLnBrk="1" fontAlgn="auto" latinLnBrk="0" hangingPunct="1">
              <a:lnSpc>
                <a:spcPct val="100000"/>
              </a:lnSpc>
              <a:spcBef>
                <a:spcPts val="300"/>
              </a:spcBef>
              <a:spcAft>
                <a:spcPts val="600"/>
              </a:spcAft>
              <a:buClrTx/>
              <a:buSzTx/>
              <a:buFontTx/>
              <a:buNone/>
              <a:tabLst/>
              <a:defRPr/>
            </a:pP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①</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웨이퍼 제작 ②산화 공정 ③포토 공정 ④식각 공정 ⑤증착</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맑은 고딕" panose="020B0503020000020004" pitchFamily="50" charset="-127"/>
                <a:ea typeface="맑은 고딕" panose="020B0503020000020004" pitchFamily="50" charset="-127"/>
                <a:cs typeface="+mn-cs"/>
              </a:rPr>
              <a:t>·</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이온 공정 ⑥금속화 과정 ⑦</a:t>
            </a:r>
            <a:r>
              <a:rPr kumimoji="0" lang="en-US" altLang="ko-KR"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EDS(Electrical Die Sorting), ⑧</a:t>
            </a:r>
            <a:r>
              <a:rPr kumimoji="0" lang="ko-KR" altLang="en-US" sz="1000" b="0"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패키징</a:t>
            </a:r>
          </a:p>
        </p:txBody>
      </p:sp>
      <p:sp>
        <p:nvSpPr>
          <p:cNvPr id="18" name="직사각형 17">
            <a:extLst>
              <a:ext uri="{FF2B5EF4-FFF2-40B4-BE49-F238E27FC236}">
                <a16:creationId xmlns:a16="http://schemas.microsoft.com/office/drawing/2014/main" id="{8CE58E72-E4F1-71EA-E692-D52C5EC8A014}"/>
              </a:ext>
            </a:extLst>
          </p:cNvPr>
          <p:cNvSpPr/>
          <p:nvPr/>
        </p:nvSpPr>
        <p:spPr>
          <a:xfrm>
            <a:off x="6195857" y="4590460"/>
            <a:ext cx="3079803" cy="646331"/>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600"/>
              </a:spcAft>
              <a:buClr>
                <a:srgbClr val="000000">
                  <a:lumMod val="85000"/>
                  <a:lumOff val="15000"/>
                </a:srgbClr>
              </a:buClr>
              <a:buSzTx/>
              <a:buFontTx/>
              <a:buNone/>
              <a:tabLst/>
              <a:defRPr/>
            </a:pP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최근 사회 전반의 디지털 전환이 가속화되며</a:t>
            </a:r>
            <a:r>
              <a:rPr kumimoji="0" lang="en-US" altLang="ko-KR"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 </a:t>
            </a:r>
            <a:r>
              <a:rPr kumimoji="0" lang="ko-KR" altLang="en-US" sz="1400" b="1" i="0" u="none" strike="noStrike" kern="1200" cap="none" spc="0" normalizeH="0" baseline="0" noProof="0" dirty="0">
                <a:ln>
                  <a:solidFill>
                    <a:srgbClr val="FFFFFF">
                      <a:lumMod val="75000"/>
                      <a:alpha val="0"/>
                    </a:srgbClr>
                  </a:solidFill>
                </a:ln>
                <a:solidFill>
                  <a:srgbClr val="1E49E2"/>
                </a:solidFill>
                <a:effectLst/>
                <a:uLnTx/>
                <a:uFillTx/>
                <a:latin typeface="KoPub돋움체 Medium"/>
                <a:ea typeface="KoPub돋움체 Medium"/>
                <a:cs typeface="+mn-cs"/>
              </a:rPr>
              <a:t>반도체 전방 및 후방 산업 생태계가 빠르게 확장</a:t>
            </a:r>
          </a:p>
        </p:txBody>
      </p:sp>
      <p:sp>
        <p:nvSpPr>
          <p:cNvPr id="45" name="직사각형 44">
            <a:extLst>
              <a:ext uri="{FF2B5EF4-FFF2-40B4-BE49-F238E27FC236}">
                <a16:creationId xmlns:a16="http://schemas.microsoft.com/office/drawing/2014/main" id="{781F9F61-5D17-3B89-AC01-E54A41171421}"/>
              </a:ext>
            </a:extLst>
          </p:cNvPr>
          <p:cNvSpPr/>
          <p:nvPr/>
        </p:nvSpPr>
        <p:spPr>
          <a:xfrm>
            <a:off x="1846387" y="2786681"/>
            <a:ext cx="1272254" cy="44981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반도체 장비ㆍ소재ㆍ부품</a:t>
            </a:r>
          </a:p>
        </p:txBody>
      </p:sp>
      <p:grpSp>
        <p:nvGrpSpPr>
          <p:cNvPr id="79" name="그룹 78">
            <a:extLst>
              <a:ext uri="{FF2B5EF4-FFF2-40B4-BE49-F238E27FC236}">
                <a16:creationId xmlns:a16="http://schemas.microsoft.com/office/drawing/2014/main" id="{70160012-4534-50EC-0341-130BB51806EA}"/>
              </a:ext>
            </a:extLst>
          </p:cNvPr>
          <p:cNvGrpSpPr/>
          <p:nvPr/>
        </p:nvGrpSpPr>
        <p:grpSpPr>
          <a:xfrm>
            <a:off x="488950" y="2781300"/>
            <a:ext cx="1244158" cy="3095618"/>
            <a:chOff x="488949" y="2781300"/>
            <a:chExt cx="1272257" cy="3095618"/>
          </a:xfrm>
        </p:grpSpPr>
        <p:sp>
          <p:nvSpPr>
            <p:cNvPr id="48" name="직사각형 47">
              <a:extLst>
                <a:ext uri="{FF2B5EF4-FFF2-40B4-BE49-F238E27FC236}">
                  <a16:creationId xmlns:a16="http://schemas.microsoft.com/office/drawing/2014/main" id="{56B46CD4-4EDB-459E-E4B6-DBB5D2CD2999}"/>
                </a:ext>
              </a:extLst>
            </p:cNvPr>
            <p:cNvSpPr/>
            <p:nvPr/>
          </p:nvSpPr>
          <p:spPr>
            <a:xfrm>
              <a:off x="488950" y="2781300"/>
              <a:ext cx="1272255" cy="3095618"/>
            </a:xfrm>
            <a:prstGeom prst="rect">
              <a:avLst/>
            </a:prstGeom>
            <a:solidFill>
              <a:schemeClr val="bg1"/>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4" name="직사각형 43">
              <a:extLst>
                <a:ext uri="{FF2B5EF4-FFF2-40B4-BE49-F238E27FC236}">
                  <a16:creationId xmlns:a16="http://schemas.microsoft.com/office/drawing/2014/main" id="{F0AEBDF0-BBC3-DA6A-FA31-5126482E9E3B}"/>
                </a:ext>
              </a:extLst>
            </p:cNvPr>
            <p:cNvSpPr/>
            <p:nvPr/>
          </p:nvSpPr>
          <p:spPr>
            <a:xfrm>
              <a:off x="488949" y="2786681"/>
              <a:ext cx="1272257" cy="44981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후방 산업</a:t>
              </a:r>
            </a:p>
          </p:txBody>
        </p:sp>
        <p:grpSp>
          <p:nvGrpSpPr>
            <p:cNvPr id="78" name="그룹 77">
              <a:extLst>
                <a:ext uri="{FF2B5EF4-FFF2-40B4-BE49-F238E27FC236}">
                  <a16:creationId xmlns:a16="http://schemas.microsoft.com/office/drawing/2014/main" id="{1BDF1EA3-1EE2-9998-22DD-525B8E3575AD}"/>
                </a:ext>
              </a:extLst>
            </p:cNvPr>
            <p:cNvGrpSpPr/>
            <p:nvPr/>
          </p:nvGrpSpPr>
          <p:grpSpPr>
            <a:xfrm>
              <a:off x="616688" y="3370882"/>
              <a:ext cx="1010093" cy="1573258"/>
              <a:chOff x="616688" y="3370882"/>
              <a:chExt cx="1010093" cy="1573258"/>
            </a:xfrm>
          </p:grpSpPr>
          <p:sp>
            <p:nvSpPr>
              <p:cNvPr id="52" name="사각형: 둥근 모서리 51">
                <a:extLst>
                  <a:ext uri="{FF2B5EF4-FFF2-40B4-BE49-F238E27FC236}">
                    <a16:creationId xmlns:a16="http://schemas.microsoft.com/office/drawing/2014/main" id="{8195540D-CB37-7845-959B-3C7693AF44A7}"/>
                  </a:ext>
                </a:extLst>
              </p:cNvPr>
              <p:cNvSpPr/>
              <p:nvPr/>
            </p:nvSpPr>
            <p:spPr>
              <a:xfrm>
                <a:off x="616688" y="337088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화학</a:t>
                </a:r>
              </a:p>
            </p:txBody>
          </p:sp>
          <p:sp>
            <p:nvSpPr>
              <p:cNvPr id="53" name="사각형: 둥근 모서리 52">
                <a:extLst>
                  <a:ext uri="{FF2B5EF4-FFF2-40B4-BE49-F238E27FC236}">
                    <a16:creationId xmlns:a16="http://schemas.microsoft.com/office/drawing/2014/main" id="{C9C069B1-6382-0021-78EF-9583E4FFEE87}"/>
                  </a:ext>
                </a:extLst>
              </p:cNvPr>
              <p:cNvSpPr/>
              <p:nvPr/>
            </p:nvSpPr>
            <p:spPr>
              <a:xfrm>
                <a:off x="616688" y="378555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기계</a:t>
                </a:r>
              </a:p>
            </p:txBody>
          </p:sp>
          <p:sp>
            <p:nvSpPr>
              <p:cNvPr id="54" name="사각형: 둥근 모서리 53">
                <a:extLst>
                  <a:ext uri="{FF2B5EF4-FFF2-40B4-BE49-F238E27FC236}">
                    <a16:creationId xmlns:a16="http://schemas.microsoft.com/office/drawing/2014/main" id="{4F823F68-C118-748B-9004-DFD67388CEBC}"/>
                  </a:ext>
                </a:extLst>
              </p:cNvPr>
              <p:cNvSpPr/>
              <p:nvPr/>
            </p:nvSpPr>
            <p:spPr>
              <a:xfrm>
                <a:off x="616688" y="420022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환경</a:t>
                </a:r>
              </a:p>
            </p:txBody>
          </p:sp>
          <p:sp>
            <p:nvSpPr>
              <p:cNvPr id="55" name="사각형: 둥근 모서리 54">
                <a:extLst>
                  <a:ext uri="{FF2B5EF4-FFF2-40B4-BE49-F238E27FC236}">
                    <a16:creationId xmlns:a16="http://schemas.microsoft.com/office/drawing/2014/main" id="{96F288B2-106E-B67C-45BD-1038986EAE40}"/>
                  </a:ext>
                </a:extLst>
              </p:cNvPr>
              <p:cNvSpPr/>
              <p:nvPr/>
            </p:nvSpPr>
            <p:spPr>
              <a:xfrm>
                <a:off x="616688" y="461489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기타</a:t>
                </a:r>
              </a:p>
            </p:txBody>
          </p:sp>
        </p:grpSp>
      </p:grpSp>
      <p:sp>
        <p:nvSpPr>
          <p:cNvPr id="60" name="사각형: 둥근 모서리 59">
            <a:extLst>
              <a:ext uri="{FF2B5EF4-FFF2-40B4-BE49-F238E27FC236}">
                <a16:creationId xmlns:a16="http://schemas.microsoft.com/office/drawing/2014/main" id="{C39F2896-CB2C-0AA1-429B-8E7AE141CF99}"/>
              </a:ext>
            </a:extLst>
          </p:cNvPr>
          <p:cNvSpPr/>
          <p:nvPr/>
        </p:nvSpPr>
        <p:spPr>
          <a:xfrm>
            <a:off x="1977655" y="337088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반도체 장비</a:t>
            </a:r>
          </a:p>
        </p:txBody>
      </p:sp>
      <p:sp>
        <p:nvSpPr>
          <p:cNvPr id="61" name="사각형: 둥근 모서리 60">
            <a:extLst>
              <a:ext uri="{FF2B5EF4-FFF2-40B4-BE49-F238E27FC236}">
                <a16:creationId xmlns:a16="http://schemas.microsoft.com/office/drawing/2014/main" id="{71BB2955-C051-DC17-4EDA-00FCD979AA78}"/>
              </a:ext>
            </a:extLst>
          </p:cNvPr>
          <p:cNvSpPr/>
          <p:nvPr/>
        </p:nvSpPr>
        <p:spPr>
          <a:xfrm>
            <a:off x="1977655" y="378555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반도체 소재</a:t>
            </a:r>
          </a:p>
        </p:txBody>
      </p:sp>
      <p:sp>
        <p:nvSpPr>
          <p:cNvPr id="62" name="사각형: 둥근 모서리 61">
            <a:extLst>
              <a:ext uri="{FF2B5EF4-FFF2-40B4-BE49-F238E27FC236}">
                <a16:creationId xmlns:a16="http://schemas.microsoft.com/office/drawing/2014/main" id="{53668204-6F4D-E2F1-7AD7-F9C63227CE59}"/>
              </a:ext>
            </a:extLst>
          </p:cNvPr>
          <p:cNvSpPr/>
          <p:nvPr/>
        </p:nvSpPr>
        <p:spPr>
          <a:xfrm>
            <a:off x="1977655" y="420022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반도체 부품</a:t>
            </a:r>
          </a:p>
        </p:txBody>
      </p:sp>
      <p:grpSp>
        <p:nvGrpSpPr>
          <p:cNvPr id="80" name="그룹 79">
            <a:extLst>
              <a:ext uri="{FF2B5EF4-FFF2-40B4-BE49-F238E27FC236}">
                <a16:creationId xmlns:a16="http://schemas.microsoft.com/office/drawing/2014/main" id="{99E556D0-615F-C5F4-E46D-7FC461917426}"/>
              </a:ext>
            </a:extLst>
          </p:cNvPr>
          <p:cNvGrpSpPr/>
          <p:nvPr/>
        </p:nvGrpSpPr>
        <p:grpSpPr>
          <a:xfrm>
            <a:off x="4537979" y="2781300"/>
            <a:ext cx="1272271" cy="3095618"/>
            <a:chOff x="4537979" y="2781300"/>
            <a:chExt cx="1272271" cy="3095618"/>
          </a:xfrm>
        </p:grpSpPr>
        <p:sp>
          <p:nvSpPr>
            <p:cNvPr id="51" name="직사각형 50">
              <a:extLst>
                <a:ext uri="{FF2B5EF4-FFF2-40B4-BE49-F238E27FC236}">
                  <a16:creationId xmlns:a16="http://schemas.microsoft.com/office/drawing/2014/main" id="{AD7BE33F-C221-8390-E302-CA0C60B90947}"/>
                </a:ext>
              </a:extLst>
            </p:cNvPr>
            <p:cNvSpPr/>
            <p:nvPr/>
          </p:nvSpPr>
          <p:spPr>
            <a:xfrm>
              <a:off x="4537979" y="2781300"/>
              <a:ext cx="1272270" cy="3095618"/>
            </a:xfrm>
            <a:prstGeom prst="rect">
              <a:avLst/>
            </a:prstGeom>
            <a:solidFill>
              <a:schemeClr val="bg1"/>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7" name="직사각형 46">
              <a:extLst>
                <a:ext uri="{FF2B5EF4-FFF2-40B4-BE49-F238E27FC236}">
                  <a16:creationId xmlns:a16="http://schemas.microsoft.com/office/drawing/2014/main" id="{AD66A2E1-D29A-6BBB-212D-C6AE6472C3B9}"/>
                </a:ext>
              </a:extLst>
            </p:cNvPr>
            <p:cNvSpPr/>
            <p:nvPr/>
          </p:nvSpPr>
          <p:spPr>
            <a:xfrm>
              <a:off x="4537993" y="2786681"/>
              <a:ext cx="1272257" cy="44981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전방 산업</a:t>
              </a:r>
            </a:p>
          </p:txBody>
        </p:sp>
        <p:grpSp>
          <p:nvGrpSpPr>
            <p:cNvPr id="77" name="그룹 76">
              <a:extLst>
                <a:ext uri="{FF2B5EF4-FFF2-40B4-BE49-F238E27FC236}">
                  <a16:creationId xmlns:a16="http://schemas.microsoft.com/office/drawing/2014/main" id="{A3B66E13-2695-2CD0-9F85-34A0641373BA}"/>
                </a:ext>
              </a:extLst>
            </p:cNvPr>
            <p:cNvGrpSpPr/>
            <p:nvPr/>
          </p:nvGrpSpPr>
          <p:grpSpPr>
            <a:xfrm>
              <a:off x="4667693" y="3370882"/>
              <a:ext cx="1010093" cy="2402597"/>
              <a:chOff x="4667693" y="3370882"/>
              <a:chExt cx="1010093" cy="2402597"/>
            </a:xfrm>
          </p:grpSpPr>
          <p:sp>
            <p:nvSpPr>
              <p:cNvPr id="68" name="사각형: 둥근 모서리 67">
                <a:extLst>
                  <a:ext uri="{FF2B5EF4-FFF2-40B4-BE49-F238E27FC236}">
                    <a16:creationId xmlns:a16="http://schemas.microsoft.com/office/drawing/2014/main" id="{1C697A78-B44D-20BF-E589-F3120E311ABE}"/>
                  </a:ext>
                </a:extLst>
              </p:cNvPr>
              <p:cNvSpPr/>
              <p:nvPr/>
            </p:nvSpPr>
            <p:spPr>
              <a:xfrm>
                <a:off x="4667693" y="3370882"/>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PC/</a:t>
                </a: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노트북</a:t>
                </a:r>
              </a:p>
            </p:txBody>
          </p:sp>
          <p:sp>
            <p:nvSpPr>
              <p:cNvPr id="69" name="사각형: 둥근 모서리 68">
                <a:extLst>
                  <a:ext uri="{FF2B5EF4-FFF2-40B4-BE49-F238E27FC236}">
                    <a16:creationId xmlns:a16="http://schemas.microsoft.com/office/drawing/2014/main" id="{AD18BB44-E66F-78D1-485E-7D81535B8C39}"/>
                  </a:ext>
                </a:extLst>
              </p:cNvPr>
              <p:cNvSpPr/>
              <p:nvPr/>
            </p:nvSpPr>
            <p:spPr>
              <a:xfrm>
                <a:off x="4667693" y="3679499"/>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휴대전화</a:t>
                </a:r>
              </a:p>
            </p:txBody>
          </p:sp>
          <p:sp>
            <p:nvSpPr>
              <p:cNvPr id="70" name="사각형: 둥근 모서리 69">
                <a:extLst>
                  <a:ext uri="{FF2B5EF4-FFF2-40B4-BE49-F238E27FC236}">
                    <a16:creationId xmlns:a16="http://schemas.microsoft.com/office/drawing/2014/main" id="{D444E5A9-EE6B-43D4-1840-77EC934B19C1}"/>
                  </a:ext>
                </a:extLst>
              </p:cNvPr>
              <p:cNvSpPr/>
              <p:nvPr/>
            </p:nvSpPr>
            <p:spPr>
              <a:xfrm>
                <a:off x="4667693" y="3988116"/>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TV</a:t>
                </a:r>
              </a:p>
            </p:txBody>
          </p:sp>
          <p:sp>
            <p:nvSpPr>
              <p:cNvPr id="71" name="사각형: 둥근 모서리 70">
                <a:extLst>
                  <a:ext uri="{FF2B5EF4-FFF2-40B4-BE49-F238E27FC236}">
                    <a16:creationId xmlns:a16="http://schemas.microsoft.com/office/drawing/2014/main" id="{0DB40D32-676C-D816-D854-CC37F4438865}"/>
                  </a:ext>
                </a:extLst>
              </p:cNvPr>
              <p:cNvSpPr/>
              <p:nvPr/>
            </p:nvSpPr>
            <p:spPr>
              <a:xfrm>
                <a:off x="4667693" y="4296733"/>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자율주행차</a:t>
                </a:r>
              </a:p>
            </p:txBody>
          </p:sp>
          <p:sp>
            <p:nvSpPr>
              <p:cNvPr id="72" name="사각형: 둥근 모서리 71">
                <a:extLst>
                  <a:ext uri="{FF2B5EF4-FFF2-40B4-BE49-F238E27FC236}">
                    <a16:creationId xmlns:a16="http://schemas.microsoft.com/office/drawing/2014/main" id="{09182E45-2A79-E243-61A9-02FC49C8BCA0}"/>
                  </a:ext>
                </a:extLst>
              </p:cNvPr>
              <p:cNvSpPr/>
              <p:nvPr/>
            </p:nvSpPr>
            <p:spPr>
              <a:xfrm>
                <a:off x="4667693" y="4605350"/>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IoT/Wearable</a:t>
                </a:r>
              </a:p>
            </p:txBody>
          </p:sp>
          <p:sp>
            <p:nvSpPr>
              <p:cNvPr id="73" name="사각형: 둥근 모서리 72">
                <a:extLst>
                  <a:ext uri="{FF2B5EF4-FFF2-40B4-BE49-F238E27FC236}">
                    <a16:creationId xmlns:a16="http://schemas.microsoft.com/office/drawing/2014/main" id="{6E66635F-DD3D-8D6D-0CD3-3E3F65582FB3}"/>
                  </a:ext>
                </a:extLst>
              </p:cNvPr>
              <p:cNvSpPr/>
              <p:nvPr/>
            </p:nvSpPr>
            <p:spPr>
              <a:xfrm>
                <a:off x="4667693" y="4913967"/>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인공지능</a:t>
                </a:r>
              </a:p>
            </p:txBody>
          </p:sp>
          <p:sp>
            <p:nvSpPr>
              <p:cNvPr id="75" name="사각형: 둥근 모서리 74">
                <a:extLst>
                  <a:ext uri="{FF2B5EF4-FFF2-40B4-BE49-F238E27FC236}">
                    <a16:creationId xmlns:a16="http://schemas.microsoft.com/office/drawing/2014/main" id="{792908D2-B888-FAE4-2CA3-0974011198B4}"/>
                  </a:ext>
                </a:extLst>
              </p:cNvPr>
              <p:cNvSpPr/>
              <p:nvPr/>
            </p:nvSpPr>
            <p:spPr>
              <a:xfrm>
                <a:off x="4667693" y="5222584"/>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로봇</a:t>
                </a:r>
              </a:p>
            </p:txBody>
          </p:sp>
          <p:sp>
            <p:nvSpPr>
              <p:cNvPr id="76" name="사각형: 둥근 모서리 75">
                <a:extLst>
                  <a:ext uri="{FF2B5EF4-FFF2-40B4-BE49-F238E27FC236}">
                    <a16:creationId xmlns:a16="http://schemas.microsoft.com/office/drawing/2014/main" id="{7D16CDE4-0252-237B-78E3-B985005D23BE}"/>
                  </a:ext>
                </a:extLst>
              </p:cNvPr>
              <p:cNvSpPr/>
              <p:nvPr/>
            </p:nvSpPr>
            <p:spPr>
              <a:xfrm>
                <a:off x="4667693" y="5531202"/>
                <a:ext cx="1010093" cy="242277"/>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기타</a:t>
                </a:r>
              </a:p>
            </p:txBody>
          </p:sp>
        </p:grpSp>
      </p:grpSp>
      <p:grpSp>
        <p:nvGrpSpPr>
          <p:cNvPr id="81" name="그룹 80">
            <a:extLst>
              <a:ext uri="{FF2B5EF4-FFF2-40B4-BE49-F238E27FC236}">
                <a16:creationId xmlns:a16="http://schemas.microsoft.com/office/drawing/2014/main" id="{95647281-7424-094C-D7FE-7A3A7A95C40A}"/>
              </a:ext>
            </a:extLst>
          </p:cNvPr>
          <p:cNvGrpSpPr/>
          <p:nvPr/>
        </p:nvGrpSpPr>
        <p:grpSpPr>
          <a:xfrm>
            <a:off x="3178933" y="2668328"/>
            <a:ext cx="1272262" cy="3208590"/>
            <a:chOff x="3188306" y="2668328"/>
            <a:chExt cx="1272262" cy="3208590"/>
          </a:xfrm>
        </p:grpSpPr>
        <p:sp>
          <p:nvSpPr>
            <p:cNvPr id="50" name="직사각형 49">
              <a:extLst>
                <a:ext uri="{FF2B5EF4-FFF2-40B4-BE49-F238E27FC236}">
                  <a16:creationId xmlns:a16="http://schemas.microsoft.com/office/drawing/2014/main" id="{CED59BED-BC74-0351-76CA-99E7B5ED261A}"/>
                </a:ext>
              </a:extLst>
            </p:cNvPr>
            <p:cNvSpPr/>
            <p:nvPr/>
          </p:nvSpPr>
          <p:spPr>
            <a:xfrm>
              <a:off x="3188306" y="2781300"/>
              <a:ext cx="1272254" cy="3095618"/>
            </a:xfrm>
            <a:prstGeom prst="rect">
              <a:avLst/>
            </a:prstGeom>
            <a:solidFill>
              <a:schemeClr val="bg1"/>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6" name="직사각형 45">
              <a:extLst>
                <a:ext uri="{FF2B5EF4-FFF2-40B4-BE49-F238E27FC236}">
                  <a16:creationId xmlns:a16="http://schemas.microsoft.com/office/drawing/2014/main" id="{0B55D9E2-B067-E97B-EAEA-EFD65E2A5435}"/>
                </a:ext>
              </a:extLst>
            </p:cNvPr>
            <p:cNvSpPr/>
            <p:nvPr/>
          </p:nvSpPr>
          <p:spPr>
            <a:xfrm>
              <a:off x="3188311" y="2786681"/>
              <a:ext cx="1272257" cy="44981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FFFFFF">
                        <a:lumMod val="75000"/>
                        <a:alpha val="0"/>
                      </a:srgbClr>
                    </a:solidFill>
                  </a:ln>
                  <a:gradFill>
                    <a:gsLst>
                      <a:gs pos="0">
                        <a:srgbClr val="FFFFFF"/>
                      </a:gs>
                      <a:gs pos="100000">
                        <a:srgbClr val="FFFFFF"/>
                      </a:gs>
                    </a:gsLst>
                    <a:lin ang="5400000" scaled="1"/>
                  </a:gradFill>
                  <a:effectLst/>
                  <a:uLnTx/>
                  <a:uFillTx/>
                  <a:latin typeface="KoPub돋움체 Medium" panose="02020603020101020101" pitchFamily="18" charset="-127"/>
                  <a:ea typeface="KoPub돋움체 Medium" panose="02020603020101020101" pitchFamily="18" charset="-127"/>
                  <a:cs typeface="+mn-cs"/>
                </a:rPr>
                <a:t>반도체 제조</a:t>
              </a:r>
            </a:p>
          </p:txBody>
        </p:sp>
        <p:sp>
          <p:nvSpPr>
            <p:cNvPr id="63" name="사각형: 둥근 모서리 62">
              <a:extLst>
                <a:ext uri="{FF2B5EF4-FFF2-40B4-BE49-F238E27FC236}">
                  <a16:creationId xmlns:a16="http://schemas.microsoft.com/office/drawing/2014/main" id="{DD4C393E-EC45-D90A-4AB7-A6F6D5666388}"/>
                </a:ext>
              </a:extLst>
            </p:cNvPr>
            <p:cNvSpPr/>
            <p:nvPr/>
          </p:nvSpPr>
          <p:spPr>
            <a:xfrm>
              <a:off x="3317357" y="3370882"/>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시스템 반도체</a:t>
              </a:r>
              <a:endParaRPr kumimoji="0" lang="en-US" altLang="ko-KR" sz="1000" b="1"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65" name="TextBox 64">
              <a:extLst>
                <a:ext uri="{FF2B5EF4-FFF2-40B4-BE49-F238E27FC236}">
                  <a16:creationId xmlns:a16="http://schemas.microsoft.com/office/drawing/2014/main" id="{A17A75CD-2B57-1D8B-535C-16DDDD971493}"/>
                </a:ext>
              </a:extLst>
            </p:cNvPr>
            <p:cNvSpPr txBox="1"/>
            <p:nvPr/>
          </p:nvSpPr>
          <p:spPr>
            <a:xfrm>
              <a:off x="3290950" y="3738914"/>
              <a:ext cx="1134289" cy="390428"/>
            </a:xfrm>
            <a:prstGeom prst="rect">
              <a:avLst/>
            </a:prstGeom>
            <a:noFill/>
          </p:spPr>
          <p:txBody>
            <a:bodyPr wrap="square">
              <a:spAutoFit/>
            </a:bodyPr>
            <a:lstStyle/>
            <a:p>
              <a:pPr marL="85725" marR="0" lvl="0" indent="-85725" algn="l" defTabSz="914400" rtl="0" eaLnBrk="1" fontAlgn="auto" latinLnBrk="1" hangingPunct="1">
                <a:lnSpc>
                  <a:spcPct val="110000"/>
                </a:lnSpc>
                <a:spcBef>
                  <a:spcPts val="0"/>
                </a:spcBef>
                <a:spcAft>
                  <a:spcPts val="0"/>
                </a:spcAft>
                <a:buClrTx/>
                <a:buSzTx/>
                <a:buFontTx/>
                <a:buNone/>
                <a:tabLst/>
                <a:defRPr/>
              </a:pPr>
              <a:r>
                <a:rPr kumimoji="0" lang="en-US" altLang="ko-KR"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팹리스</a:t>
              </a:r>
              <a:r>
                <a:rPr kumimoji="0" lang="en-US" altLang="ko-KR"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(CPU, GPU, AP </a:t>
              </a:r>
              <a:r>
                <a:rPr kumimoji="0" lang="ko-KR" altLang="en-US"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등</a:t>
              </a:r>
              <a:r>
                <a:rPr kumimoji="0" lang="en-US" altLang="ko-KR"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파운드리</a:t>
              </a:r>
            </a:p>
          </p:txBody>
        </p:sp>
        <p:sp>
          <p:nvSpPr>
            <p:cNvPr id="66" name="사각형: 둥근 모서리 65">
              <a:extLst>
                <a:ext uri="{FF2B5EF4-FFF2-40B4-BE49-F238E27FC236}">
                  <a16:creationId xmlns:a16="http://schemas.microsoft.com/office/drawing/2014/main" id="{25B4DA75-3D8F-C8D6-9894-34A8CC5FEF85}"/>
                </a:ext>
              </a:extLst>
            </p:cNvPr>
            <p:cNvSpPr/>
            <p:nvPr/>
          </p:nvSpPr>
          <p:spPr>
            <a:xfrm>
              <a:off x="3317357" y="4200221"/>
              <a:ext cx="1010093" cy="329248"/>
            </a:xfrm>
            <a:prstGeom prst="roundRect">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메모리 반도체</a:t>
              </a:r>
              <a:endParaRPr kumimoji="0" lang="en-US" altLang="ko-KR" sz="1000" b="1"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67" name="TextBox 66">
              <a:extLst>
                <a:ext uri="{FF2B5EF4-FFF2-40B4-BE49-F238E27FC236}">
                  <a16:creationId xmlns:a16="http://schemas.microsoft.com/office/drawing/2014/main" id="{881E2165-A724-4808-936B-3025B1E68AC9}"/>
                </a:ext>
              </a:extLst>
            </p:cNvPr>
            <p:cNvSpPr txBox="1"/>
            <p:nvPr/>
          </p:nvSpPr>
          <p:spPr>
            <a:xfrm>
              <a:off x="3290950" y="4568253"/>
              <a:ext cx="1134289" cy="384080"/>
            </a:xfrm>
            <a:prstGeom prst="rect">
              <a:avLst/>
            </a:prstGeom>
            <a:noFill/>
          </p:spPr>
          <p:txBody>
            <a:bodyPr wrap="square" lIns="91440" tIns="45720" rIns="91440" bIns="45720" anchor="t">
              <a:spAutoFit/>
            </a:bodyPr>
            <a:lstStyle/>
            <a:p>
              <a:pPr marL="85725" marR="0" lvl="0" indent="-85725" algn="l" defTabSz="914400" rtl="0" eaLnBrk="1" fontAlgn="auto" latinLnBrk="1" hangingPunct="1">
                <a:lnSpc>
                  <a:spcPct val="110000"/>
                </a:lnSpc>
                <a:spcBef>
                  <a:spcPts val="0"/>
                </a:spcBef>
                <a:spcAft>
                  <a:spcPts val="0"/>
                </a:spcAft>
                <a:buClrTx/>
                <a:buSzTx/>
                <a:buFontTx/>
                <a:buNone/>
                <a:tabLst/>
                <a:defRPr/>
              </a:pPr>
              <a:r>
                <a:rPr kumimoji="0" lang="en-US" altLang="ko-KR"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lang="en-US" altLang="ko-KR" sz="900" spc="-40" dirty="0">
                  <a:gradFill>
                    <a:gsLst>
                      <a:gs pos="0">
                        <a:srgbClr val="000000"/>
                      </a:gs>
                      <a:gs pos="100000">
                        <a:srgbClr val="000000"/>
                      </a:gs>
                    </a:gsLst>
                    <a:lin ang="5400000" scaled="1"/>
                  </a:gradFill>
                  <a:latin typeface="KoPub돋움체 Medium"/>
                  <a:ea typeface="KoPub돋움체 Medium"/>
                </a:rPr>
                <a:t>DRAM</a:t>
              </a:r>
              <a:r>
                <a:rPr kumimoji="0" lang="en-US" altLang="ko-KR"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낸드플래시</a:t>
              </a:r>
              <a:endParaRPr lang="ko-KR" altLang="en-US" sz="900" b="0" i="0" u="none" strike="noStrike" kern="1200" cap="none" spc="-4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endParaRPr>
            </a:p>
          </p:txBody>
        </p:sp>
        <p:grpSp>
          <p:nvGrpSpPr>
            <p:cNvPr id="31" name="Group 4">
              <a:extLst>
                <a:ext uri="{FF2B5EF4-FFF2-40B4-BE49-F238E27FC236}">
                  <a16:creationId xmlns:a16="http://schemas.microsoft.com/office/drawing/2014/main" id="{33E83FBE-BA6A-9ECE-3F78-DDC2D463B5F5}"/>
                </a:ext>
              </a:extLst>
            </p:cNvPr>
            <p:cNvGrpSpPr>
              <a:grpSpLocks noChangeAspect="1"/>
            </p:cNvGrpSpPr>
            <p:nvPr/>
          </p:nvGrpSpPr>
          <p:grpSpPr bwMode="auto">
            <a:xfrm>
              <a:off x="3233536" y="2668328"/>
              <a:ext cx="415469" cy="391457"/>
              <a:chOff x="2265" y="2474"/>
              <a:chExt cx="177" cy="183"/>
            </a:xfrm>
          </p:grpSpPr>
          <p:sp>
            <p:nvSpPr>
              <p:cNvPr id="32" name="Freeform 6">
                <a:extLst>
                  <a:ext uri="{FF2B5EF4-FFF2-40B4-BE49-F238E27FC236}">
                    <a16:creationId xmlns:a16="http://schemas.microsoft.com/office/drawing/2014/main" id="{B3E6CBA3-3C8C-0614-AFD5-9441FF383044}"/>
                  </a:ext>
                </a:extLst>
              </p:cNvPr>
              <p:cNvSpPr>
                <a:spLocks/>
              </p:cNvSpPr>
              <p:nvPr/>
            </p:nvSpPr>
            <p:spPr bwMode="auto">
              <a:xfrm>
                <a:off x="2265" y="2474"/>
                <a:ext cx="177" cy="183"/>
              </a:xfrm>
              <a:custGeom>
                <a:avLst/>
                <a:gdLst>
                  <a:gd name="T0" fmla="*/ 208 w 4964"/>
                  <a:gd name="T1" fmla="*/ 2051 h 3473"/>
                  <a:gd name="T2" fmla="*/ 505 w 4964"/>
                  <a:gd name="T3" fmla="*/ 2432 h 3473"/>
                  <a:gd name="T4" fmla="*/ 863 w 4964"/>
                  <a:gd name="T5" fmla="*/ 2990 h 3473"/>
                  <a:gd name="T6" fmla="*/ 1024 w 4964"/>
                  <a:gd name="T7" fmla="*/ 3150 h 3473"/>
                  <a:gd name="T8" fmla="*/ 1196 w 4964"/>
                  <a:gd name="T9" fmla="*/ 3227 h 3473"/>
                  <a:gd name="T10" fmla="*/ 1376 w 4964"/>
                  <a:gd name="T11" fmla="*/ 3298 h 3473"/>
                  <a:gd name="T12" fmla="*/ 1708 w 4964"/>
                  <a:gd name="T13" fmla="*/ 3416 h 3473"/>
                  <a:gd name="T14" fmla="*/ 1853 w 4964"/>
                  <a:gd name="T15" fmla="*/ 3459 h 3473"/>
                  <a:gd name="T16" fmla="*/ 1895 w 4964"/>
                  <a:gd name="T17" fmla="*/ 3347 h 3473"/>
                  <a:gd name="T18" fmla="*/ 2054 w 4964"/>
                  <a:gd name="T19" fmla="*/ 3107 h 3473"/>
                  <a:gd name="T20" fmla="*/ 2195 w 4964"/>
                  <a:gd name="T21" fmla="*/ 2715 h 3473"/>
                  <a:gd name="T22" fmla="*/ 2389 w 4964"/>
                  <a:gd name="T23" fmla="*/ 2395 h 3473"/>
                  <a:gd name="T24" fmla="*/ 2517 w 4964"/>
                  <a:gd name="T25" fmla="*/ 2215 h 3473"/>
                  <a:gd name="T26" fmla="*/ 2650 w 4964"/>
                  <a:gd name="T27" fmla="*/ 2125 h 3473"/>
                  <a:gd name="T28" fmla="*/ 2742 w 4964"/>
                  <a:gd name="T29" fmla="*/ 2021 h 3473"/>
                  <a:gd name="T30" fmla="*/ 3004 w 4964"/>
                  <a:gd name="T31" fmla="*/ 1742 h 3473"/>
                  <a:gd name="T32" fmla="*/ 3371 w 4964"/>
                  <a:gd name="T33" fmla="*/ 1384 h 3473"/>
                  <a:gd name="T34" fmla="*/ 3788 w 4964"/>
                  <a:gd name="T35" fmla="*/ 1076 h 3473"/>
                  <a:gd name="T36" fmla="*/ 4000 w 4964"/>
                  <a:gd name="T37" fmla="*/ 956 h 3473"/>
                  <a:gd name="T38" fmla="*/ 4193 w 4964"/>
                  <a:gd name="T39" fmla="*/ 801 h 3473"/>
                  <a:gd name="T40" fmla="*/ 4303 w 4964"/>
                  <a:gd name="T41" fmla="*/ 746 h 3473"/>
                  <a:gd name="T42" fmla="*/ 4481 w 4964"/>
                  <a:gd name="T43" fmla="*/ 590 h 3473"/>
                  <a:gd name="T44" fmla="*/ 4626 w 4964"/>
                  <a:gd name="T45" fmla="*/ 434 h 3473"/>
                  <a:gd name="T46" fmla="*/ 4775 w 4964"/>
                  <a:gd name="T47" fmla="*/ 341 h 3473"/>
                  <a:gd name="T48" fmla="*/ 4904 w 4964"/>
                  <a:gd name="T49" fmla="*/ 280 h 3473"/>
                  <a:gd name="T50" fmla="*/ 4879 w 4964"/>
                  <a:gd name="T51" fmla="*/ 246 h 3473"/>
                  <a:gd name="T52" fmla="*/ 4792 w 4964"/>
                  <a:gd name="T53" fmla="*/ 283 h 3473"/>
                  <a:gd name="T54" fmla="*/ 4691 w 4964"/>
                  <a:gd name="T55" fmla="*/ 363 h 3473"/>
                  <a:gd name="T56" fmla="*/ 4469 w 4964"/>
                  <a:gd name="T57" fmla="*/ 517 h 3473"/>
                  <a:gd name="T58" fmla="*/ 4341 w 4964"/>
                  <a:gd name="T59" fmla="*/ 546 h 3473"/>
                  <a:gd name="T60" fmla="*/ 3963 w 4964"/>
                  <a:gd name="T61" fmla="*/ 816 h 3473"/>
                  <a:gd name="T62" fmla="*/ 4040 w 4964"/>
                  <a:gd name="T63" fmla="*/ 708 h 3473"/>
                  <a:gd name="T64" fmla="*/ 4139 w 4964"/>
                  <a:gd name="T65" fmla="*/ 626 h 3473"/>
                  <a:gd name="T66" fmla="*/ 4260 w 4964"/>
                  <a:gd name="T67" fmla="*/ 505 h 3473"/>
                  <a:gd name="T68" fmla="*/ 4282 w 4964"/>
                  <a:gd name="T69" fmla="*/ 426 h 3473"/>
                  <a:gd name="T70" fmla="*/ 4417 w 4964"/>
                  <a:gd name="T71" fmla="*/ 288 h 3473"/>
                  <a:gd name="T72" fmla="*/ 4231 w 4964"/>
                  <a:gd name="T73" fmla="*/ 343 h 3473"/>
                  <a:gd name="T74" fmla="*/ 4394 w 4964"/>
                  <a:gd name="T75" fmla="*/ 199 h 3473"/>
                  <a:gd name="T76" fmla="*/ 4350 w 4964"/>
                  <a:gd name="T77" fmla="*/ 168 h 3473"/>
                  <a:gd name="T78" fmla="*/ 4235 w 4964"/>
                  <a:gd name="T79" fmla="*/ 279 h 3473"/>
                  <a:gd name="T80" fmla="*/ 4230 w 4964"/>
                  <a:gd name="T81" fmla="*/ 163 h 3473"/>
                  <a:gd name="T82" fmla="*/ 4316 w 4964"/>
                  <a:gd name="T83" fmla="*/ 48 h 3473"/>
                  <a:gd name="T84" fmla="*/ 4217 w 4964"/>
                  <a:gd name="T85" fmla="*/ 26 h 3473"/>
                  <a:gd name="T86" fmla="*/ 4111 w 4964"/>
                  <a:gd name="T87" fmla="*/ 136 h 3473"/>
                  <a:gd name="T88" fmla="*/ 3853 w 4964"/>
                  <a:gd name="T89" fmla="*/ 286 h 3473"/>
                  <a:gd name="T90" fmla="*/ 3142 w 4964"/>
                  <a:gd name="T91" fmla="*/ 783 h 3473"/>
                  <a:gd name="T92" fmla="*/ 3144 w 4964"/>
                  <a:gd name="T93" fmla="*/ 739 h 3473"/>
                  <a:gd name="T94" fmla="*/ 3191 w 4964"/>
                  <a:gd name="T95" fmla="*/ 676 h 3473"/>
                  <a:gd name="T96" fmla="*/ 3887 w 4964"/>
                  <a:gd name="T97" fmla="*/ 221 h 3473"/>
                  <a:gd name="T98" fmla="*/ 3937 w 4964"/>
                  <a:gd name="T99" fmla="*/ 142 h 3473"/>
                  <a:gd name="T100" fmla="*/ 3692 w 4964"/>
                  <a:gd name="T101" fmla="*/ 242 h 3473"/>
                  <a:gd name="T102" fmla="*/ 3245 w 4964"/>
                  <a:gd name="T103" fmla="*/ 529 h 3473"/>
                  <a:gd name="T104" fmla="*/ 2798 w 4964"/>
                  <a:gd name="T105" fmla="*/ 836 h 3473"/>
                  <a:gd name="T106" fmla="*/ 2167 w 4964"/>
                  <a:gd name="T107" fmla="*/ 1280 h 3473"/>
                  <a:gd name="T108" fmla="*/ 1877 w 4964"/>
                  <a:gd name="T109" fmla="*/ 1620 h 3473"/>
                  <a:gd name="T110" fmla="*/ 1586 w 4964"/>
                  <a:gd name="T111" fmla="*/ 1927 h 3473"/>
                  <a:gd name="T112" fmla="*/ 1309 w 4964"/>
                  <a:gd name="T113" fmla="*/ 2010 h 3473"/>
                  <a:gd name="T114" fmla="*/ 1042 w 4964"/>
                  <a:gd name="T115" fmla="*/ 1486 h 3473"/>
                  <a:gd name="T116" fmla="*/ 745 w 4964"/>
                  <a:gd name="T117" fmla="*/ 1511 h 3473"/>
                  <a:gd name="T118" fmla="*/ 515 w 4964"/>
                  <a:gd name="T119" fmla="*/ 1607 h 3473"/>
                  <a:gd name="T120" fmla="*/ 239 w 4964"/>
                  <a:gd name="T121" fmla="*/ 1696 h 3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64" h="3473">
                    <a:moveTo>
                      <a:pt x="0" y="1837"/>
                    </a:moveTo>
                    <a:lnTo>
                      <a:pt x="11" y="1853"/>
                    </a:lnTo>
                    <a:lnTo>
                      <a:pt x="25" y="1868"/>
                    </a:lnTo>
                    <a:lnTo>
                      <a:pt x="38" y="1884"/>
                    </a:lnTo>
                    <a:lnTo>
                      <a:pt x="53" y="1899"/>
                    </a:lnTo>
                    <a:lnTo>
                      <a:pt x="68" y="1914"/>
                    </a:lnTo>
                    <a:lnTo>
                      <a:pt x="84" y="1931"/>
                    </a:lnTo>
                    <a:lnTo>
                      <a:pt x="100" y="1945"/>
                    </a:lnTo>
                    <a:lnTo>
                      <a:pt x="117" y="1959"/>
                    </a:lnTo>
                    <a:lnTo>
                      <a:pt x="132" y="1975"/>
                    </a:lnTo>
                    <a:lnTo>
                      <a:pt x="149" y="1989"/>
                    </a:lnTo>
                    <a:lnTo>
                      <a:pt x="163" y="2004"/>
                    </a:lnTo>
                    <a:lnTo>
                      <a:pt x="180" y="2021"/>
                    </a:lnTo>
                    <a:lnTo>
                      <a:pt x="194" y="2035"/>
                    </a:lnTo>
                    <a:lnTo>
                      <a:pt x="208" y="2051"/>
                    </a:lnTo>
                    <a:lnTo>
                      <a:pt x="221" y="2065"/>
                    </a:lnTo>
                    <a:lnTo>
                      <a:pt x="232" y="2082"/>
                    </a:lnTo>
                    <a:lnTo>
                      <a:pt x="246" y="2110"/>
                    </a:lnTo>
                    <a:lnTo>
                      <a:pt x="263" y="2132"/>
                    </a:lnTo>
                    <a:lnTo>
                      <a:pt x="283" y="2151"/>
                    </a:lnTo>
                    <a:lnTo>
                      <a:pt x="304" y="2167"/>
                    </a:lnTo>
                    <a:lnTo>
                      <a:pt x="324" y="2183"/>
                    </a:lnTo>
                    <a:lnTo>
                      <a:pt x="345" y="2202"/>
                    </a:lnTo>
                    <a:lnTo>
                      <a:pt x="362" y="2223"/>
                    </a:lnTo>
                    <a:lnTo>
                      <a:pt x="378" y="2250"/>
                    </a:lnTo>
                    <a:lnTo>
                      <a:pt x="394" y="2279"/>
                    </a:lnTo>
                    <a:lnTo>
                      <a:pt x="418" y="2313"/>
                    </a:lnTo>
                    <a:lnTo>
                      <a:pt x="445" y="2352"/>
                    </a:lnTo>
                    <a:lnTo>
                      <a:pt x="475" y="2392"/>
                    </a:lnTo>
                    <a:lnTo>
                      <a:pt x="505" y="2432"/>
                    </a:lnTo>
                    <a:lnTo>
                      <a:pt x="532" y="2470"/>
                    </a:lnTo>
                    <a:lnTo>
                      <a:pt x="556" y="2504"/>
                    </a:lnTo>
                    <a:lnTo>
                      <a:pt x="574" y="2532"/>
                    </a:lnTo>
                    <a:lnTo>
                      <a:pt x="586" y="2554"/>
                    </a:lnTo>
                    <a:lnTo>
                      <a:pt x="602" y="2582"/>
                    </a:lnTo>
                    <a:lnTo>
                      <a:pt x="622" y="2616"/>
                    </a:lnTo>
                    <a:lnTo>
                      <a:pt x="643" y="2652"/>
                    </a:lnTo>
                    <a:lnTo>
                      <a:pt x="669" y="2692"/>
                    </a:lnTo>
                    <a:lnTo>
                      <a:pt x="695" y="2733"/>
                    </a:lnTo>
                    <a:lnTo>
                      <a:pt x="724" y="2777"/>
                    </a:lnTo>
                    <a:lnTo>
                      <a:pt x="754" y="2821"/>
                    </a:lnTo>
                    <a:lnTo>
                      <a:pt x="782" y="2865"/>
                    </a:lnTo>
                    <a:lnTo>
                      <a:pt x="811" y="2909"/>
                    </a:lnTo>
                    <a:lnTo>
                      <a:pt x="838" y="2951"/>
                    </a:lnTo>
                    <a:lnTo>
                      <a:pt x="863" y="2990"/>
                    </a:lnTo>
                    <a:lnTo>
                      <a:pt x="886" y="3026"/>
                    </a:lnTo>
                    <a:lnTo>
                      <a:pt x="906" y="3058"/>
                    </a:lnTo>
                    <a:lnTo>
                      <a:pt x="922" y="3087"/>
                    </a:lnTo>
                    <a:lnTo>
                      <a:pt x="935" y="3109"/>
                    </a:lnTo>
                    <a:lnTo>
                      <a:pt x="946" y="3111"/>
                    </a:lnTo>
                    <a:lnTo>
                      <a:pt x="955" y="3112"/>
                    </a:lnTo>
                    <a:lnTo>
                      <a:pt x="966" y="3114"/>
                    </a:lnTo>
                    <a:lnTo>
                      <a:pt x="975" y="3116"/>
                    </a:lnTo>
                    <a:lnTo>
                      <a:pt x="986" y="3116"/>
                    </a:lnTo>
                    <a:lnTo>
                      <a:pt x="997" y="3119"/>
                    </a:lnTo>
                    <a:lnTo>
                      <a:pt x="1006" y="3120"/>
                    </a:lnTo>
                    <a:lnTo>
                      <a:pt x="1016" y="3122"/>
                    </a:lnTo>
                    <a:lnTo>
                      <a:pt x="1018" y="3132"/>
                    </a:lnTo>
                    <a:lnTo>
                      <a:pt x="1021" y="3141"/>
                    </a:lnTo>
                    <a:lnTo>
                      <a:pt x="1024" y="3150"/>
                    </a:lnTo>
                    <a:lnTo>
                      <a:pt x="1026" y="3161"/>
                    </a:lnTo>
                    <a:lnTo>
                      <a:pt x="1035" y="3161"/>
                    </a:lnTo>
                    <a:lnTo>
                      <a:pt x="1043" y="3163"/>
                    </a:lnTo>
                    <a:lnTo>
                      <a:pt x="1052" y="3164"/>
                    </a:lnTo>
                    <a:lnTo>
                      <a:pt x="1062" y="3165"/>
                    </a:lnTo>
                    <a:lnTo>
                      <a:pt x="1070" y="3168"/>
                    </a:lnTo>
                    <a:lnTo>
                      <a:pt x="1079" y="3169"/>
                    </a:lnTo>
                    <a:lnTo>
                      <a:pt x="1090" y="3170"/>
                    </a:lnTo>
                    <a:lnTo>
                      <a:pt x="1098" y="3171"/>
                    </a:lnTo>
                    <a:lnTo>
                      <a:pt x="1114" y="3181"/>
                    </a:lnTo>
                    <a:lnTo>
                      <a:pt x="1132" y="3192"/>
                    </a:lnTo>
                    <a:lnTo>
                      <a:pt x="1147" y="3200"/>
                    </a:lnTo>
                    <a:lnTo>
                      <a:pt x="1163" y="3209"/>
                    </a:lnTo>
                    <a:lnTo>
                      <a:pt x="1179" y="3219"/>
                    </a:lnTo>
                    <a:lnTo>
                      <a:pt x="1196" y="3227"/>
                    </a:lnTo>
                    <a:lnTo>
                      <a:pt x="1214" y="3236"/>
                    </a:lnTo>
                    <a:lnTo>
                      <a:pt x="1229" y="3245"/>
                    </a:lnTo>
                    <a:lnTo>
                      <a:pt x="1240" y="3246"/>
                    </a:lnTo>
                    <a:lnTo>
                      <a:pt x="1252" y="3247"/>
                    </a:lnTo>
                    <a:lnTo>
                      <a:pt x="1263" y="3249"/>
                    </a:lnTo>
                    <a:lnTo>
                      <a:pt x="1275" y="3250"/>
                    </a:lnTo>
                    <a:lnTo>
                      <a:pt x="1286" y="3250"/>
                    </a:lnTo>
                    <a:lnTo>
                      <a:pt x="1297" y="3251"/>
                    </a:lnTo>
                    <a:lnTo>
                      <a:pt x="1310" y="3252"/>
                    </a:lnTo>
                    <a:lnTo>
                      <a:pt x="1321" y="3252"/>
                    </a:lnTo>
                    <a:lnTo>
                      <a:pt x="1329" y="3263"/>
                    </a:lnTo>
                    <a:lnTo>
                      <a:pt x="1339" y="3276"/>
                    </a:lnTo>
                    <a:lnTo>
                      <a:pt x="1348" y="3287"/>
                    </a:lnTo>
                    <a:lnTo>
                      <a:pt x="1356" y="3296"/>
                    </a:lnTo>
                    <a:lnTo>
                      <a:pt x="1376" y="3298"/>
                    </a:lnTo>
                    <a:lnTo>
                      <a:pt x="1396" y="3300"/>
                    </a:lnTo>
                    <a:lnTo>
                      <a:pt x="1416" y="3302"/>
                    </a:lnTo>
                    <a:lnTo>
                      <a:pt x="1436" y="3302"/>
                    </a:lnTo>
                    <a:lnTo>
                      <a:pt x="1457" y="3305"/>
                    </a:lnTo>
                    <a:lnTo>
                      <a:pt x="1476" y="3305"/>
                    </a:lnTo>
                    <a:lnTo>
                      <a:pt x="1497" y="3306"/>
                    </a:lnTo>
                    <a:lnTo>
                      <a:pt x="1516" y="3307"/>
                    </a:lnTo>
                    <a:lnTo>
                      <a:pt x="1540" y="3320"/>
                    </a:lnTo>
                    <a:lnTo>
                      <a:pt x="1562" y="3334"/>
                    </a:lnTo>
                    <a:lnTo>
                      <a:pt x="1586" y="3347"/>
                    </a:lnTo>
                    <a:lnTo>
                      <a:pt x="1610" y="3360"/>
                    </a:lnTo>
                    <a:lnTo>
                      <a:pt x="1635" y="3376"/>
                    </a:lnTo>
                    <a:lnTo>
                      <a:pt x="1659" y="3389"/>
                    </a:lnTo>
                    <a:lnTo>
                      <a:pt x="1684" y="3403"/>
                    </a:lnTo>
                    <a:lnTo>
                      <a:pt x="1708" y="3416"/>
                    </a:lnTo>
                    <a:lnTo>
                      <a:pt x="1718" y="3416"/>
                    </a:lnTo>
                    <a:lnTo>
                      <a:pt x="1728" y="3416"/>
                    </a:lnTo>
                    <a:lnTo>
                      <a:pt x="1737" y="3416"/>
                    </a:lnTo>
                    <a:lnTo>
                      <a:pt x="1749" y="3416"/>
                    </a:lnTo>
                    <a:lnTo>
                      <a:pt x="1759" y="3416"/>
                    </a:lnTo>
                    <a:lnTo>
                      <a:pt x="1768" y="3416"/>
                    </a:lnTo>
                    <a:lnTo>
                      <a:pt x="1779" y="3416"/>
                    </a:lnTo>
                    <a:lnTo>
                      <a:pt x="1789" y="3416"/>
                    </a:lnTo>
                    <a:lnTo>
                      <a:pt x="1797" y="3425"/>
                    </a:lnTo>
                    <a:lnTo>
                      <a:pt x="1808" y="3431"/>
                    </a:lnTo>
                    <a:lnTo>
                      <a:pt x="1817" y="3437"/>
                    </a:lnTo>
                    <a:lnTo>
                      <a:pt x="1826" y="3443"/>
                    </a:lnTo>
                    <a:lnTo>
                      <a:pt x="1834" y="3449"/>
                    </a:lnTo>
                    <a:lnTo>
                      <a:pt x="1844" y="3454"/>
                    </a:lnTo>
                    <a:lnTo>
                      <a:pt x="1853" y="3459"/>
                    </a:lnTo>
                    <a:lnTo>
                      <a:pt x="1861" y="3464"/>
                    </a:lnTo>
                    <a:lnTo>
                      <a:pt x="1889" y="3471"/>
                    </a:lnTo>
                    <a:lnTo>
                      <a:pt x="1908" y="3473"/>
                    </a:lnTo>
                    <a:lnTo>
                      <a:pt x="1919" y="3470"/>
                    </a:lnTo>
                    <a:lnTo>
                      <a:pt x="1923" y="3463"/>
                    </a:lnTo>
                    <a:lnTo>
                      <a:pt x="1923" y="3454"/>
                    </a:lnTo>
                    <a:lnTo>
                      <a:pt x="1917" y="3440"/>
                    </a:lnTo>
                    <a:lnTo>
                      <a:pt x="1910" y="3426"/>
                    </a:lnTo>
                    <a:lnTo>
                      <a:pt x="1902" y="3411"/>
                    </a:lnTo>
                    <a:lnTo>
                      <a:pt x="1894" y="3396"/>
                    </a:lnTo>
                    <a:lnTo>
                      <a:pt x="1886" y="3381"/>
                    </a:lnTo>
                    <a:lnTo>
                      <a:pt x="1882" y="3369"/>
                    </a:lnTo>
                    <a:lnTo>
                      <a:pt x="1881" y="3357"/>
                    </a:lnTo>
                    <a:lnTo>
                      <a:pt x="1885" y="3351"/>
                    </a:lnTo>
                    <a:lnTo>
                      <a:pt x="1895" y="3347"/>
                    </a:lnTo>
                    <a:lnTo>
                      <a:pt x="1914" y="3349"/>
                    </a:lnTo>
                    <a:lnTo>
                      <a:pt x="1941" y="3356"/>
                    </a:lnTo>
                    <a:lnTo>
                      <a:pt x="1954" y="3334"/>
                    </a:lnTo>
                    <a:lnTo>
                      <a:pt x="1966" y="3313"/>
                    </a:lnTo>
                    <a:lnTo>
                      <a:pt x="1976" y="3294"/>
                    </a:lnTo>
                    <a:lnTo>
                      <a:pt x="1984" y="3275"/>
                    </a:lnTo>
                    <a:lnTo>
                      <a:pt x="1994" y="3256"/>
                    </a:lnTo>
                    <a:lnTo>
                      <a:pt x="2004" y="3234"/>
                    </a:lnTo>
                    <a:lnTo>
                      <a:pt x="2014" y="3214"/>
                    </a:lnTo>
                    <a:lnTo>
                      <a:pt x="2026" y="3190"/>
                    </a:lnTo>
                    <a:lnTo>
                      <a:pt x="2028" y="3176"/>
                    </a:lnTo>
                    <a:lnTo>
                      <a:pt x="2033" y="3161"/>
                    </a:lnTo>
                    <a:lnTo>
                      <a:pt x="2039" y="3144"/>
                    </a:lnTo>
                    <a:lnTo>
                      <a:pt x="2046" y="3126"/>
                    </a:lnTo>
                    <a:lnTo>
                      <a:pt x="2054" y="3107"/>
                    </a:lnTo>
                    <a:lnTo>
                      <a:pt x="2061" y="3089"/>
                    </a:lnTo>
                    <a:lnTo>
                      <a:pt x="2065" y="3074"/>
                    </a:lnTo>
                    <a:lnTo>
                      <a:pt x="2066" y="3060"/>
                    </a:lnTo>
                    <a:lnTo>
                      <a:pt x="2079" y="3041"/>
                    </a:lnTo>
                    <a:lnTo>
                      <a:pt x="2092" y="3020"/>
                    </a:lnTo>
                    <a:lnTo>
                      <a:pt x="2105" y="3001"/>
                    </a:lnTo>
                    <a:lnTo>
                      <a:pt x="2116" y="2982"/>
                    </a:lnTo>
                    <a:lnTo>
                      <a:pt x="2128" y="2963"/>
                    </a:lnTo>
                    <a:lnTo>
                      <a:pt x="2139" y="2944"/>
                    </a:lnTo>
                    <a:lnTo>
                      <a:pt x="2150" y="2926"/>
                    </a:lnTo>
                    <a:lnTo>
                      <a:pt x="2163" y="2906"/>
                    </a:lnTo>
                    <a:lnTo>
                      <a:pt x="2169" y="2852"/>
                    </a:lnTo>
                    <a:lnTo>
                      <a:pt x="2180" y="2810"/>
                    </a:lnTo>
                    <a:lnTo>
                      <a:pt x="2192" y="2769"/>
                    </a:lnTo>
                    <a:lnTo>
                      <a:pt x="2195" y="2715"/>
                    </a:lnTo>
                    <a:lnTo>
                      <a:pt x="2208" y="2707"/>
                    </a:lnTo>
                    <a:lnTo>
                      <a:pt x="2223" y="2694"/>
                    </a:lnTo>
                    <a:lnTo>
                      <a:pt x="2238" y="2682"/>
                    </a:lnTo>
                    <a:lnTo>
                      <a:pt x="2254" y="2668"/>
                    </a:lnTo>
                    <a:lnTo>
                      <a:pt x="2269" y="2655"/>
                    </a:lnTo>
                    <a:lnTo>
                      <a:pt x="2285" y="2641"/>
                    </a:lnTo>
                    <a:lnTo>
                      <a:pt x="2298" y="2630"/>
                    </a:lnTo>
                    <a:lnTo>
                      <a:pt x="2312" y="2621"/>
                    </a:lnTo>
                    <a:lnTo>
                      <a:pt x="2321" y="2568"/>
                    </a:lnTo>
                    <a:lnTo>
                      <a:pt x="2326" y="2526"/>
                    </a:lnTo>
                    <a:lnTo>
                      <a:pt x="2331" y="2485"/>
                    </a:lnTo>
                    <a:lnTo>
                      <a:pt x="2343" y="2430"/>
                    </a:lnTo>
                    <a:lnTo>
                      <a:pt x="2353" y="2420"/>
                    </a:lnTo>
                    <a:lnTo>
                      <a:pt x="2369" y="2409"/>
                    </a:lnTo>
                    <a:lnTo>
                      <a:pt x="2389" y="2395"/>
                    </a:lnTo>
                    <a:lnTo>
                      <a:pt x="2412" y="2381"/>
                    </a:lnTo>
                    <a:lnTo>
                      <a:pt x="2436" y="2365"/>
                    </a:lnTo>
                    <a:lnTo>
                      <a:pt x="2455" y="2352"/>
                    </a:lnTo>
                    <a:lnTo>
                      <a:pt x="2472" y="2341"/>
                    </a:lnTo>
                    <a:lnTo>
                      <a:pt x="2481" y="2331"/>
                    </a:lnTo>
                    <a:lnTo>
                      <a:pt x="2479" y="2316"/>
                    </a:lnTo>
                    <a:lnTo>
                      <a:pt x="2479" y="2303"/>
                    </a:lnTo>
                    <a:lnTo>
                      <a:pt x="2483" y="2291"/>
                    </a:lnTo>
                    <a:lnTo>
                      <a:pt x="2486" y="2277"/>
                    </a:lnTo>
                    <a:lnTo>
                      <a:pt x="2491" y="2264"/>
                    </a:lnTo>
                    <a:lnTo>
                      <a:pt x="2494" y="2250"/>
                    </a:lnTo>
                    <a:lnTo>
                      <a:pt x="2496" y="2235"/>
                    </a:lnTo>
                    <a:lnTo>
                      <a:pt x="2494" y="2221"/>
                    </a:lnTo>
                    <a:lnTo>
                      <a:pt x="2506" y="2219"/>
                    </a:lnTo>
                    <a:lnTo>
                      <a:pt x="2517" y="2215"/>
                    </a:lnTo>
                    <a:lnTo>
                      <a:pt x="2528" y="2212"/>
                    </a:lnTo>
                    <a:lnTo>
                      <a:pt x="2541" y="2208"/>
                    </a:lnTo>
                    <a:lnTo>
                      <a:pt x="2552" y="2204"/>
                    </a:lnTo>
                    <a:lnTo>
                      <a:pt x="2563" y="2201"/>
                    </a:lnTo>
                    <a:lnTo>
                      <a:pt x="2574" y="2195"/>
                    </a:lnTo>
                    <a:lnTo>
                      <a:pt x="2585" y="2192"/>
                    </a:lnTo>
                    <a:lnTo>
                      <a:pt x="2590" y="2172"/>
                    </a:lnTo>
                    <a:lnTo>
                      <a:pt x="2598" y="2152"/>
                    </a:lnTo>
                    <a:lnTo>
                      <a:pt x="2605" y="2132"/>
                    </a:lnTo>
                    <a:lnTo>
                      <a:pt x="2614" y="2111"/>
                    </a:lnTo>
                    <a:lnTo>
                      <a:pt x="2622" y="2115"/>
                    </a:lnTo>
                    <a:lnTo>
                      <a:pt x="2629" y="2117"/>
                    </a:lnTo>
                    <a:lnTo>
                      <a:pt x="2636" y="2120"/>
                    </a:lnTo>
                    <a:lnTo>
                      <a:pt x="2643" y="2122"/>
                    </a:lnTo>
                    <a:lnTo>
                      <a:pt x="2650" y="2125"/>
                    </a:lnTo>
                    <a:lnTo>
                      <a:pt x="2660" y="2127"/>
                    </a:lnTo>
                    <a:lnTo>
                      <a:pt x="2668" y="2130"/>
                    </a:lnTo>
                    <a:lnTo>
                      <a:pt x="2676" y="2132"/>
                    </a:lnTo>
                    <a:lnTo>
                      <a:pt x="2683" y="2115"/>
                    </a:lnTo>
                    <a:lnTo>
                      <a:pt x="2690" y="2097"/>
                    </a:lnTo>
                    <a:lnTo>
                      <a:pt x="2694" y="2079"/>
                    </a:lnTo>
                    <a:lnTo>
                      <a:pt x="2699" y="2063"/>
                    </a:lnTo>
                    <a:lnTo>
                      <a:pt x="2704" y="2058"/>
                    </a:lnTo>
                    <a:lnTo>
                      <a:pt x="2709" y="2053"/>
                    </a:lnTo>
                    <a:lnTo>
                      <a:pt x="2715" y="2048"/>
                    </a:lnTo>
                    <a:lnTo>
                      <a:pt x="2721" y="2041"/>
                    </a:lnTo>
                    <a:lnTo>
                      <a:pt x="2727" y="2037"/>
                    </a:lnTo>
                    <a:lnTo>
                      <a:pt x="2732" y="2032"/>
                    </a:lnTo>
                    <a:lnTo>
                      <a:pt x="2738" y="2026"/>
                    </a:lnTo>
                    <a:lnTo>
                      <a:pt x="2742" y="2021"/>
                    </a:lnTo>
                    <a:lnTo>
                      <a:pt x="2753" y="2004"/>
                    </a:lnTo>
                    <a:lnTo>
                      <a:pt x="2763" y="1988"/>
                    </a:lnTo>
                    <a:lnTo>
                      <a:pt x="2774" y="1972"/>
                    </a:lnTo>
                    <a:lnTo>
                      <a:pt x="2787" y="1956"/>
                    </a:lnTo>
                    <a:lnTo>
                      <a:pt x="2798" y="1940"/>
                    </a:lnTo>
                    <a:lnTo>
                      <a:pt x="2810" y="1924"/>
                    </a:lnTo>
                    <a:lnTo>
                      <a:pt x="2825" y="1907"/>
                    </a:lnTo>
                    <a:lnTo>
                      <a:pt x="2838" y="1890"/>
                    </a:lnTo>
                    <a:lnTo>
                      <a:pt x="2862" y="1870"/>
                    </a:lnTo>
                    <a:lnTo>
                      <a:pt x="2887" y="1850"/>
                    </a:lnTo>
                    <a:lnTo>
                      <a:pt x="2911" y="1828"/>
                    </a:lnTo>
                    <a:lnTo>
                      <a:pt x="2934" y="1808"/>
                    </a:lnTo>
                    <a:lnTo>
                      <a:pt x="2958" y="1787"/>
                    </a:lnTo>
                    <a:lnTo>
                      <a:pt x="2982" y="1765"/>
                    </a:lnTo>
                    <a:lnTo>
                      <a:pt x="3004" y="1742"/>
                    </a:lnTo>
                    <a:lnTo>
                      <a:pt x="3027" y="1720"/>
                    </a:lnTo>
                    <a:lnTo>
                      <a:pt x="3049" y="1698"/>
                    </a:lnTo>
                    <a:lnTo>
                      <a:pt x="3073" y="1676"/>
                    </a:lnTo>
                    <a:lnTo>
                      <a:pt x="3097" y="1652"/>
                    </a:lnTo>
                    <a:lnTo>
                      <a:pt x="3119" y="1628"/>
                    </a:lnTo>
                    <a:lnTo>
                      <a:pt x="3142" y="1605"/>
                    </a:lnTo>
                    <a:lnTo>
                      <a:pt x="3166" y="1581"/>
                    </a:lnTo>
                    <a:lnTo>
                      <a:pt x="3191" y="1558"/>
                    </a:lnTo>
                    <a:lnTo>
                      <a:pt x="3214" y="1533"/>
                    </a:lnTo>
                    <a:lnTo>
                      <a:pt x="3239" y="1507"/>
                    </a:lnTo>
                    <a:lnTo>
                      <a:pt x="3265" y="1485"/>
                    </a:lnTo>
                    <a:lnTo>
                      <a:pt x="3291" y="1460"/>
                    </a:lnTo>
                    <a:lnTo>
                      <a:pt x="3317" y="1435"/>
                    </a:lnTo>
                    <a:lnTo>
                      <a:pt x="3343" y="1409"/>
                    </a:lnTo>
                    <a:lnTo>
                      <a:pt x="3371" y="1384"/>
                    </a:lnTo>
                    <a:lnTo>
                      <a:pt x="3401" y="1359"/>
                    </a:lnTo>
                    <a:lnTo>
                      <a:pt x="3430" y="1335"/>
                    </a:lnTo>
                    <a:lnTo>
                      <a:pt x="3461" y="1309"/>
                    </a:lnTo>
                    <a:lnTo>
                      <a:pt x="3492" y="1283"/>
                    </a:lnTo>
                    <a:lnTo>
                      <a:pt x="3523" y="1258"/>
                    </a:lnTo>
                    <a:lnTo>
                      <a:pt x="3557" y="1231"/>
                    </a:lnTo>
                    <a:lnTo>
                      <a:pt x="3591" y="1207"/>
                    </a:lnTo>
                    <a:lnTo>
                      <a:pt x="3626" y="1180"/>
                    </a:lnTo>
                    <a:lnTo>
                      <a:pt x="3664" y="1156"/>
                    </a:lnTo>
                    <a:lnTo>
                      <a:pt x="3702" y="1130"/>
                    </a:lnTo>
                    <a:lnTo>
                      <a:pt x="3718" y="1118"/>
                    </a:lnTo>
                    <a:lnTo>
                      <a:pt x="3736" y="1107"/>
                    </a:lnTo>
                    <a:lnTo>
                      <a:pt x="3754" y="1097"/>
                    </a:lnTo>
                    <a:lnTo>
                      <a:pt x="3770" y="1085"/>
                    </a:lnTo>
                    <a:lnTo>
                      <a:pt x="3788" y="1076"/>
                    </a:lnTo>
                    <a:lnTo>
                      <a:pt x="3805" y="1064"/>
                    </a:lnTo>
                    <a:lnTo>
                      <a:pt x="3823" y="1054"/>
                    </a:lnTo>
                    <a:lnTo>
                      <a:pt x="3842" y="1045"/>
                    </a:lnTo>
                    <a:lnTo>
                      <a:pt x="3852" y="1039"/>
                    </a:lnTo>
                    <a:lnTo>
                      <a:pt x="3863" y="1034"/>
                    </a:lnTo>
                    <a:lnTo>
                      <a:pt x="3873" y="1029"/>
                    </a:lnTo>
                    <a:lnTo>
                      <a:pt x="3884" y="1025"/>
                    </a:lnTo>
                    <a:lnTo>
                      <a:pt x="3894" y="1019"/>
                    </a:lnTo>
                    <a:lnTo>
                      <a:pt x="3904" y="1015"/>
                    </a:lnTo>
                    <a:lnTo>
                      <a:pt x="3915" y="1008"/>
                    </a:lnTo>
                    <a:lnTo>
                      <a:pt x="3926" y="1002"/>
                    </a:lnTo>
                    <a:lnTo>
                      <a:pt x="3945" y="991"/>
                    </a:lnTo>
                    <a:lnTo>
                      <a:pt x="3963" y="980"/>
                    </a:lnTo>
                    <a:lnTo>
                      <a:pt x="3982" y="969"/>
                    </a:lnTo>
                    <a:lnTo>
                      <a:pt x="4000" y="956"/>
                    </a:lnTo>
                    <a:lnTo>
                      <a:pt x="4019" y="945"/>
                    </a:lnTo>
                    <a:lnTo>
                      <a:pt x="4038" y="932"/>
                    </a:lnTo>
                    <a:lnTo>
                      <a:pt x="4056" y="922"/>
                    </a:lnTo>
                    <a:lnTo>
                      <a:pt x="4075" y="909"/>
                    </a:lnTo>
                    <a:lnTo>
                      <a:pt x="4087" y="901"/>
                    </a:lnTo>
                    <a:lnTo>
                      <a:pt x="4100" y="891"/>
                    </a:lnTo>
                    <a:lnTo>
                      <a:pt x="4111" y="881"/>
                    </a:lnTo>
                    <a:lnTo>
                      <a:pt x="4125" y="872"/>
                    </a:lnTo>
                    <a:lnTo>
                      <a:pt x="4138" y="863"/>
                    </a:lnTo>
                    <a:lnTo>
                      <a:pt x="4151" y="853"/>
                    </a:lnTo>
                    <a:lnTo>
                      <a:pt x="4164" y="845"/>
                    </a:lnTo>
                    <a:lnTo>
                      <a:pt x="4177" y="835"/>
                    </a:lnTo>
                    <a:lnTo>
                      <a:pt x="4182" y="822"/>
                    </a:lnTo>
                    <a:lnTo>
                      <a:pt x="4187" y="811"/>
                    </a:lnTo>
                    <a:lnTo>
                      <a:pt x="4193" y="801"/>
                    </a:lnTo>
                    <a:lnTo>
                      <a:pt x="4197" y="791"/>
                    </a:lnTo>
                    <a:lnTo>
                      <a:pt x="4206" y="783"/>
                    </a:lnTo>
                    <a:lnTo>
                      <a:pt x="4213" y="778"/>
                    </a:lnTo>
                    <a:lnTo>
                      <a:pt x="4221" y="770"/>
                    </a:lnTo>
                    <a:lnTo>
                      <a:pt x="4231" y="763"/>
                    </a:lnTo>
                    <a:lnTo>
                      <a:pt x="4239" y="756"/>
                    </a:lnTo>
                    <a:lnTo>
                      <a:pt x="4248" y="750"/>
                    </a:lnTo>
                    <a:lnTo>
                      <a:pt x="4257" y="743"/>
                    </a:lnTo>
                    <a:lnTo>
                      <a:pt x="4266" y="736"/>
                    </a:lnTo>
                    <a:lnTo>
                      <a:pt x="4269" y="743"/>
                    </a:lnTo>
                    <a:lnTo>
                      <a:pt x="4272" y="749"/>
                    </a:lnTo>
                    <a:lnTo>
                      <a:pt x="4275" y="755"/>
                    </a:lnTo>
                    <a:lnTo>
                      <a:pt x="4277" y="761"/>
                    </a:lnTo>
                    <a:lnTo>
                      <a:pt x="4291" y="752"/>
                    </a:lnTo>
                    <a:lnTo>
                      <a:pt x="4303" y="746"/>
                    </a:lnTo>
                    <a:lnTo>
                      <a:pt x="4317" y="736"/>
                    </a:lnTo>
                    <a:lnTo>
                      <a:pt x="4331" y="728"/>
                    </a:lnTo>
                    <a:lnTo>
                      <a:pt x="4344" y="721"/>
                    </a:lnTo>
                    <a:lnTo>
                      <a:pt x="4359" y="712"/>
                    </a:lnTo>
                    <a:lnTo>
                      <a:pt x="4372" y="704"/>
                    </a:lnTo>
                    <a:lnTo>
                      <a:pt x="4384" y="697"/>
                    </a:lnTo>
                    <a:lnTo>
                      <a:pt x="4394" y="683"/>
                    </a:lnTo>
                    <a:lnTo>
                      <a:pt x="4403" y="665"/>
                    </a:lnTo>
                    <a:lnTo>
                      <a:pt x="4413" y="649"/>
                    </a:lnTo>
                    <a:lnTo>
                      <a:pt x="4421" y="634"/>
                    </a:lnTo>
                    <a:lnTo>
                      <a:pt x="4432" y="624"/>
                    </a:lnTo>
                    <a:lnTo>
                      <a:pt x="4445" y="614"/>
                    </a:lnTo>
                    <a:lnTo>
                      <a:pt x="4457" y="606"/>
                    </a:lnTo>
                    <a:lnTo>
                      <a:pt x="4469" y="598"/>
                    </a:lnTo>
                    <a:lnTo>
                      <a:pt x="4481" y="590"/>
                    </a:lnTo>
                    <a:lnTo>
                      <a:pt x="4493" y="580"/>
                    </a:lnTo>
                    <a:lnTo>
                      <a:pt x="4503" y="570"/>
                    </a:lnTo>
                    <a:lnTo>
                      <a:pt x="4514" y="562"/>
                    </a:lnTo>
                    <a:lnTo>
                      <a:pt x="4519" y="547"/>
                    </a:lnTo>
                    <a:lnTo>
                      <a:pt x="4523" y="532"/>
                    </a:lnTo>
                    <a:lnTo>
                      <a:pt x="4527" y="517"/>
                    </a:lnTo>
                    <a:lnTo>
                      <a:pt x="4534" y="501"/>
                    </a:lnTo>
                    <a:lnTo>
                      <a:pt x="4545" y="492"/>
                    </a:lnTo>
                    <a:lnTo>
                      <a:pt x="4558" y="484"/>
                    </a:lnTo>
                    <a:lnTo>
                      <a:pt x="4570" y="477"/>
                    </a:lnTo>
                    <a:lnTo>
                      <a:pt x="4582" y="467"/>
                    </a:lnTo>
                    <a:lnTo>
                      <a:pt x="4593" y="459"/>
                    </a:lnTo>
                    <a:lnTo>
                      <a:pt x="4606" y="450"/>
                    </a:lnTo>
                    <a:lnTo>
                      <a:pt x="4616" y="443"/>
                    </a:lnTo>
                    <a:lnTo>
                      <a:pt x="4626" y="434"/>
                    </a:lnTo>
                    <a:lnTo>
                      <a:pt x="4641" y="430"/>
                    </a:lnTo>
                    <a:lnTo>
                      <a:pt x="4654" y="426"/>
                    </a:lnTo>
                    <a:lnTo>
                      <a:pt x="4668" y="422"/>
                    </a:lnTo>
                    <a:lnTo>
                      <a:pt x="4680" y="418"/>
                    </a:lnTo>
                    <a:lnTo>
                      <a:pt x="4693" y="413"/>
                    </a:lnTo>
                    <a:lnTo>
                      <a:pt x="4706" y="410"/>
                    </a:lnTo>
                    <a:lnTo>
                      <a:pt x="4718" y="404"/>
                    </a:lnTo>
                    <a:lnTo>
                      <a:pt x="4732" y="401"/>
                    </a:lnTo>
                    <a:lnTo>
                      <a:pt x="4738" y="393"/>
                    </a:lnTo>
                    <a:lnTo>
                      <a:pt x="4744" y="384"/>
                    </a:lnTo>
                    <a:lnTo>
                      <a:pt x="4750" y="376"/>
                    </a:lnTo>
                    <a:lnTo>
                      <a:pt x="4756" y="367"/>
                    </a:lnTo>
                    <a:lnTo>
                      <a:pt x="4763" y="359"/>
                    </a:lnTo>
                    <a:lnTo>
                      <a:pt x="4769" y="350"/>
                    </a:lnTo>
                    <a:lnTo>
                      <a:pt x="4775" y="341"/>
                    </a:lnTo>
                    <a:lnTo>
                      <a:pt x="4781" y="332"/>
                    </a:lnTo>
                    <a:lnTo>
                      <a:pt x="4792" y="326"/>
                    </a:lnTo>
                    <a:lnTo>
                      <a:pt x="4802" y="318"/>
                    </a:lnTo>
                    <a:lnTo>
                      <a:pt x="4811" y="312"/>
                    </a:lnTo>
                    <a:lnTo>
                      <a:pt x="4821" y="305"/>
                    </a:lnTo>
                    <a:lnTo>
                      <a:pt x="4831" y="298"/>
                    </a:lnTo>
                    <a:lnTo>
                      <a:pt x="4840" y="291"/>
                    </a:lnTo>
                    <a:lnTo>
                      <a:pt x="4849" y="283"/>
                    </a:lnTo>
                    <a:lnTo>
                      <a:pt x="4858" y="275"/>
                    </a:lnTo>
                    <a:lnTo>
                      <a:pt x="4864" y="280"/>
                    </a:lnTo>
                    <a:lnTo>
                      <a:pt x="4871" y="285"/>
                    </a:lnTo>
                    <a:lnTo>
                      <a:pt x="4878" y="292"/>
                    </a:lnTo>
                    <a:lnTo>
                      <a:pt x="4882" y="297"/>
                    </a:lnTo>
                    <a:lnTo>
                      <a:pt x="4893" y="288"/>
                    </a:lnTo>
                    <a:lnTo>
                      <a:pt x="4904" y="280"/>
                    </a:lnTo>
                    <a:lnTo>
                      <a:pt x="4913" y="272"/>
                    </a:lnTo>
                    <a:lnTo>
                      <a:pt x="4924" y="264"/>
                    </a:lnTo>
                    <a:lnTo>
                      <a:pt x="4933" y="253"/>
                    </a:lnTo>
                    <a:lnTo>
                      <a:pt x="4943" y="244"/>
                    </a:lnTo>
                    <a:lnTo>
                      <a:pt x="4955" y="236"/>
                    </a:lnTo>
                    <a:lnTo>
                      <a:pt x="4964" y="227"/>
                    </a:lnTo>
                    <a:lnTo>
                      <a:pt x="4953" y="233"/>
                    </a:lnTo>
                    <a:lnTo>
                      <a:pt x="4941" y="239"/>
                    </a:lnTo>
                    <a:lnTo>
                      <a:pt x="4929" y="246"/>
                    </a:lnTo>
                    <a:lnTo>
                      <a:pt x="4916" y="250"/>
                    </a:lnTo>
                    <a:lnTo>
                      <a:pt x="4904" y="256"/>
                    </a:lnTo>
                    <a:lnTo>
                      <a:pt x="4893" y="262"/>
                    </a:lnTo>
                    <a:lnTo>
                      <a:pt x="4880" y="267"/>
                    </a:lnTo>
                    <a:lnTo>
                      <a:pt x="4869" y="272"/>
                    </a:lnTo>
                    <a:lnTo>
                      <a:pt x="4879" y="246"/>
                    </a:lnTo>
                    <a:lnTo>
                      <a:pt x="4889" y="223"/>
                    </a:lnTo>
                    <a:lnTo>
                      <a:pt x="4895" y="198"/>
                    </a:lnTo>
                    <a:lnTo>
                      <a:pt x="4900" y="175"/>
                    </a:lnTo>
                    <a:lnTo>
                      <a:pt x="4892" y="182"/>
                    </a:lnTo>
                    <a:lnTo>
                      <a:pt x="4882" y="191"/>
                    </a:lnTo>
                    <a:lnTo>
                      <a:pt x="4873" y="199"/>
                    </a:lnTo>
                    <a:lnTo>
                      <a:pt x="4863" y="208"/>
                    </a:lnTo>
                    <a:lnTo>
                      <a:pt x="4854" y="216"/>
                    </a:lnTo>
                    <a:lnTo>
                      <a:pt x="4843" y="224"/>
                    </a:lnTo>
                    <a:lnTo>
                      <a:pt x="4832" y="233"/>
                    </a:lnTo>
                    <a:lnTo>
                      <a:pt x="4823" y="242"/>
                    </a:lnTo>
                    <a:lnTo>
                      <a:pt x="4815" y="252"/>
                    </a:lnTo>
                    <a:lnTo>
                      <a:pt x="4806" y="262"/>
                    </a:lnTo>
                    <a:lnTo>
                      <a:pt x="4799" y="272"/>
                    </a:lnTo>
                    <a:lnTo>
                      <a:pt x="4792" y="283"/>
                    </a:lnTo>
                    <a:lnTo>
                      <a:pt x="4784" y="295"/>
                    </a:lnTo>
                    <a:lnTo>
                      <a:pt x="4776" y="305"/>
                    </a:lnTo>
                    <a:lnTo>
                      <a:pt x="4769" y="316"/>
                    </a:lnTo>
                    <a:lnTo>
                      <a:pt x="4762" y="328"/>
                    </a:lnTo>
                    <a:lnTo>
                      <a:pt x="4754" y="332"/>
                    </a:lnTo>
                    <a:lnTo>
                      <a:pt x="4747" y="337"/>
                    </a:lnTo>
                    <a:lnTo>
                      <a:pt x="4740" y="343"/>
                    </a:lnTo>
                    <a:lnTo>
                      <a:pt x="4734" y="348"/>
                    </a:lnTo>
                    <a:lnTo>
                      <a:pt x="4725" y="354"/>
                    </a:lnTo>
                    <a:lnTo>
                      <a:pt x="4719" y="359"/>
                    </a:lnTo>
                    <a:lnTo>
                      <a:pt x="4713" y="363"/>
                    </a:lnTo>
                    <a:lnTo>
                      <a:pt x="4706" y="368"/>
                    </a:lnTo>
                    <a:lnTo>
                      <a:pt x="4701" y="367"/>
                    </a:lnTo>
                    <a:lnTo>
                      <a:pt x="4696" y="366"/>
                    </a:lnTo>
                    <a:lnTo>
                      <a:pt x="4691" y="363"/>
                    </a:lnTo>
                    <a:lnTo>
                      <a:pt x="4687" y="362"/>
                    </a:lnTo>
                    <a:lnTo>
                      <a:pt x="4682" y="361"/>
                    </a:lnTo>
                    <a:lnTo>
                      <a:pt x="4678" y="359"/>
                    </a:lnTo>
                    <a:lnTo>
                      <a:pt x="4672" y="357"/>
                    </a:lnTo>
                    <a:lnTo>
                      <a:pt x="4668" y="357"/>
                    </a:lnTo>
                    <a:lnTo>
                      <a:pt x="4645" y="374"/>
                    </a:lnTo>
                    <a:lnTo>
                      <a:pt x="4624" y="393"/>
                    </a:lnTo>
                    <a:lnTo>
                      <a:pt x="4603" y="412"/>
                    </a:lnTo>
                    <a:lnTo>
                      <a:pt x="4581" y="430"/>
                    </a:lnTo>
                    <a:lnTo>
                      <a:pt x="4558" y="449"/>
                    </a:lnTo>
                    <a:lnTo>
                      <a:pt x="4534" y="467"/>
                    </a:lnTo>
                    <a:lnTo>
                      <a:pt x="4513" y="487"/>
                    </a:lnTo>
                    <a:lnTo>
                      <a:pt x="4489" y="506"/>
                    </a:lnTo>
                    <a:lnTo>
                      <a:pt x="4479" y="511"/>
                    </a:lnTo>
                    <a:lnTo>
                      <a:pt x="4469" y="517"/>
                    </a:lnTo>
                    <a:lnTo>
                      <a:pt x="4459" y="521"/>
                    </a:lnTo>
                    <a:lnTo>
                      <a:pt x="4450" y="527"/>
                    </a:lnTo>
                    <a:lnTo>
                      <a:pt x="4439" y="532"/>
                    </a:lnTo>
                    <a:lnTo>
                      <a:pt x="4431" y="537"/>
                    </a:lnTo>
                    <a:lnTo>
                      <a:pt x="4421" y="543"/>
                    </a:lnTo>
                    <a:lnTo>
                      <a:pt x="4413" y="548"/>
                    </a:lnTo>
                    <a:lnTo>
                      <a:pt x="4406" y="546"/>
                    </a:lnTo>
                    <a:lnTo>
                      <a:pt x="4400" y="543"/>
                    </a:lnTo>
                    <a:lnTo>
                      <a:pt x="4394" y="541"/>
                    </a:lnTo>
                    <a:lnTo>
                      <a:pt x="4390" y="537"/>
                    </a:lnTo>
                    <a:lnTo>
                      <a:pt x="4383" y="535"/>
                    </a:lnTo>
                    <a:lnTo>
                      <a:pt x="4378" y="532"/>
                    </a:lnTo>
                    <a:lnTo>
                      <a:pt x="4372" y="530"/>
                    </a:lnTo>
                    <a:lnTo>
                      <a:pt x="4367" y="527"/>
                    </a:lnTo>
                    <a:lnTo>
                      <a:pt x="4341" y="546"/>
                    </a:lnTo>
                    <a:lnTo>
                      <a:pt x="4316" y="563"/>
                    </a:lnTo>
                    <a:lnTo>
                      <a:pt x="4291" y="581"/>
                    </a:lnTo>
                    <a:lnTo>
                      <a:pt x="4266" y="599"/>
                    </a:lnTo>
                    <a:lnTo>
                      <a:pt x="4242" y="616"/>
                    </a:lnTo>
                    <a:lnTo>
                      <a:pt x="4215" y="635"/>
                    </a:lnTo>
                    <a:lnTo>
                      <a:pt x="4190" y="653"/>
                    </a:lnTo>
                    <a:lnTo>
                      <a:pt x="4166" y="670"/>
                    </a:lnTo>
                    <a:lnTo>
                      <a:pt x="4140" y="688"/>
                    </a:lnTo>
                    <a:lnTo>
                      <a:pt x="4115" y="708"/>
                    </a:lnTo>
                    <a:lnTo>
                      <a:pt x="4090" y="724"/>
                    </a:lnTo>
                    <a:lnTo>
                      <a:pt x="4064" y="743"/>
                    </a:lnTo>
                    <a:lnTo>
                      <a:pt x="4040" y="760"/>
                    </a:lnTo>
                    <a:lnTo>
                      <a:pt x="4014" y="779"/>
                    </a:lnTo>
                    <a:lnTo>
                      <a:pt x="3989" y="798"/>
                    </a:lnTo>
                    <a:lnTo>
                      <a:pt x="3963" y="816"/>
                    </a:lnTo>
                    <a:lnTo>
                      <a:pt x="3957" y="808"/>
                    </a:lnTo>
                    <a:lnTo>
                      <a:pt x="3951" y="801"/>
                    </a:lnTo>
                    <a:lnTo>
                      <a:pt x="3945" y="790"/>
                    </a:lnTo>
                    <a:lnTo>
                      <a:pt x="3940" y="780"/>
                    </a:lnTo>
                    <a:lnTo>
                      <a:pt x="3951" y="773"/>
                    </a:lnTo>
                    <a:lnTo>
                      <a:pt x="3959" y="765"/>
                    </a:lnTo>
                    <a:lnTo>
                      <a:pt x="3969" y="756"/>
                    </a:lnTo>
                    <a:lnTo>
                      <a:pt x="3978" y="748"/>
                    </a:lnTo>
                    <a:lnTo>
                      <a:pt x="3988" y="739"/>
                    </a:lnTo>
                    <a:lnTo>
                      <a:pt x="3997" y="730"/>
                    </a:lnTo>
                    <a:lnTo>
                      <a:pt x="4008" y="721"/>
                    </a:lnTo>
                    <a:lnTo>
                      <a:pt x="4018" y="713"/>
                    </a:lnTo>
                    <a:lnTo>
                      <a:pt x="4025" y="711"/>
                    </a:lnTo>
                    <a:lnTo>
                      <a:pt x="4032" y="708"/>
                    </a:lnTo>
                    <a:lnTo>
                      <a:pt x="4040" y="708"/>
                    </a:lnTo>
                    <a:lnTo>
                      <a:pt x="4049" y="704"/>
                    </a:lnTo>
                    <a:lnTo>
                      <a:pt x="4056" y="701"/>
                    </a:lnTo>
                    <a:lnTo>
                      <a:pt x="4063" y="699"/>
                    </a:lnTo>
                    <a:lnTo>
                      <a:pt x="4073" y="696"/>
                    </a:lnTo>
                    <a:lnTo>
                      <a:pt x="4080" y="694"/>
                    </a:lnTo>
                    <a:lnTo>
                      <a:pt x="4084" y="687"/>
                    </a:lnTo>
                    <a:lnTo>
                      <a:pt x="4089" y="680"/>
                    </a:lnTo>
                    <a:lnTo>
                      <a:pt x="4094" y="673"/>
                    </a:lnTo>
                    <a:lnTo>
                      <a:pt x="4100" y="666"/>
                    </a:lnTo>
                    <a:lnTo>
                      <a:pt x="4104" y="659"/>
                    </a:lnTo>
                    <a:lnTo>
                      <a:pt x="4109" y="652"/>
                    </a:lnTo>
                    <a:lnTo>
                      <a:pt x="4115" y="643"/>
                    </a:lnTo>
                    <a:lnTo>
                      <a:pt x="4120" y="636"/>
                    </a:lnTo>
                    <a:lnTo>
                      <a:pt x="4131" y="632"/>
                    </a:lnTo>
                    <a:lnTo>
                      <a:pt x="4139" y="626"/>
                    </a:lnTo>
                    <a:lnTo>
                      <a:pt x="4149" y="621"/>
                    </a:lnTo>
                    <a:lnTo>
                      <a:pt x="4159" y="614"/>
                    </a:lnTo>
                    <a:lnTo>
                      <a:pt x="4168" y="609"/>
                    </a:lnTo>
                    <a:lnTo>
                      <a:pt x="4177" y="604"/>
                    </a:lnTo>
                    <a:lnTo>
                      <a:pt x="4187" y="598"/>
                    </a:lnTo>
                    <a:lnTo>
                      <a:pt x="4197" y="593"/>
                    </a:lnTo>
                    <a:lnTo>
                      <a:pt x="4204" y="579"/>
                    </a:lnTo>
                    <a:lnTo>
                      <a:pt x="4211" y="566"/>
                    </a:lnTo>
                    <a:lnTo>
                      <a:pt x="4217" y="552"/>
                    </a:lnTo>
                    <a:lnTo>
                      <a:pt x="4226" y="537"/>
                    </a:lnTo>
                    <a:lnTo>
                      <a:pt x="4232" y="530"/>
                    </a:lnTo>
                    <a:lnTo>
                      <a:pt x="4239" y="523"/>
                    </a:lnTo>
                    <a:lnTo>
                      <a:pt x="4246" y="517"/>
                    </a:lnTo>
                    <a:lnTo>
                      <a:pt x="4252" y="511"/>
                    </a:lnTo>
                    <a:lnTo>
                      <a:pt x="4260" y="505"/>
                    </a:lnTo>
                    <a:lnTo>
                      <a:pt x="4268" y="499"/>
                    </a:lnTo>
                    <a:lnTo>
                      <a:pt x="4276" y="492"/>
                    </a:lnTo>
                    <a:lnTo>
                      <a:pt x="4283" y="486"/>
                    </a:lnTo>
                    <a:lnTo>
                      <a:pt x="4277" y="484"/>
                    </a:lnTo>
                    <a:lnTo>
                      <a:pt x="4272" y="481"/>
                    </a:lnTo>
                    <a:lnTo>
                      <a:pt x="4266" y="479"/>
                    </a:lnTo>
                    <a:lnTo>
                      <a:pt x="4260" y="475"/>
                    </a:lnTo>
                    <a:lnTo>
                      <a:pt x="4254" y="473"/>
                    </a:lnTo>
                    <a:lnTo>
                      <a:pt x="4248" y="469"/>
                    </a:lnTo>
                    <a:lnTo>
                      <a:pt x="4243" y="465"/>
                    </a:lnTo>
                    <a:lnTo>
                      <a:pt x="4237" y="461"/>
                    </a:lnTo>
                    <a:lnTo>
                      <a:pt x="4248" y="453"/>
                    </a:lnTo>
                    <a:lnTo>
                      <a:pt x="4259" y="444"/>
                    </a:lnTo>
                    <a:lnTo>
                      <a:pt x="4270" y="435"/>
                    </a:lnTo>
                    <a:lnTo>
                      <a:pt x="4282" y="426"/>
                    </a:lnTo>
                    <a:lnTo>
                      <a:pt x="4294" y="418"/>
                    </a:lnTo>
                    <a:lnTo>
                      <a:pt x="4305" y="410"/>
                    </a:lnTo>
                    <a:lnTo>
                      <a:pt x="4316" y="401"/>
                    </a:lnTo>
                    <a:lnTo>
                      <a:pt x="4328" y="392"/>
                    </a:lnTo>
                    <a:lnTo>
                      <a:pt x="4333" y="386"/>
                    </a:lnTo>
                    <a:lnTo>
                      <a:pt x="4341" y="381"/>
                    </a:lnTo>
                    <a:lnTo>
                      <a:pt x="4350" y="374"/>
                    </a:lnTo>
                    <a:lnTo>
                      <a:pt x="4355" y="367"/>
                    </a:lnTo>
                    <a:lnTo>
                      <a:pt x="4364" y="357"/>
                    </a:lnTo>
                    <a:lnTo>
                      <a:pt x="4374" y="345"/>
                    </a:lnTo>
                    <a:lnTo>
                      <a:pt x="4382" y="334"/>
                    </a:lnTo>
                    <a:lnTo>
                      <a:pt x="4390" y="323"/>
                    </a:lnTo>
                    <a:lnTo>
                      <a:pt x="4399" y="311"/>
                    </a:lnTo>
                    <a:lnTo>
                      <a:pt x="4407" y="300"/>
                    </a:lnTo>
                    <a:lnTo>
                      <a:pt x="4417" y="288"/>
                    </a:lnTo>
                    <a:lnTo>
                      <a:pt x="4425" y="277"/>
                    </a:lnTo>
                    <a:lnTo>
                      <a:pt x="4403" y="287"/>
                    </a:lnTo>
                    <a:lnTo>
                      <a:pt x="4384" y="297"/>
                    </a:lnTo>
                    <a:lnTo>
                      <a:pt x="4363" y="306"/>
                    </a:lnTo>
                    <a:lnTo>
                      <a:pt x="4343" y="315"/>
                    </a:lnTo>
                    <a:lnTo>
                      <a:pt x="4322" y="326"/>
                    </a:lnTo>
                    <a:lnTo>
                      <a:pt x="4301" y="335"/>
                    </a:lnTo>
                    <a:lnTo>
                      <a:pt x="4279" y="346"/>
                    </a:lnTo>
                    <a:lnTo>
                      <a:pt x="4259" y="357"/>
                    </a:lnTo>
                    <a:lnTo>
                      <a:pt x="4254" y="354"/>
                    </a:lnTo>
                    <a:lnTo>
                      <a:pt x="4250" y="351"/>
                    </a:lnTo>
                    <a:lnTo>
                      <a:pt x="4245" y="350"/>
                    </a:lnTo>
                    <a:lnTo>
                      <a:pt x="4241" y="347"/>
                    </a:lnTo>
                    <a:lnTo>
                      <a:pt x="4235" y="346"/>
                    </a:lnTo>
                    <a:lnTo>
                      <a:pt x="4231" y="343"/>
                    </a:lnTo>
                    <a:lnTo>
                      <a:pt x="4227" y="343"/>
                    </a:lnTo>
                    <a:lnTo>
                      <a:pt x="4221" y="342"/>
                    </a:lnTo>
                    <a:lnTo>
                      <a:pt x="4228" y="336"/>
                    </a:lnTo>
                    <a:lnTo>
                      <a:pt x="4235" y="330"/>
                    </a:lnTo>
                    <a:lnTo>
                      <a:pt x="4241" y="324"/>
                    </a:lnTo>
                    <a:lnTo>
                      <a:pt x="4246" y="316"/>
                    </a:lnTo>
                    <a:lnTo>
                      <a:pt x="4252" y="310"/>
                    </a:lnTo>
                    <a:lnTo>
                      <a:pt x="4259" y="304"/>
                    </a:lnTo>
                    <a:lnTo>
                      <a:pt x="4266" y="298"/>
                    </a:lnTo>
                    <a:lnTo>
                      <a:pt x="4274" y="292"/>
                    </a:lnTo>
                    <a:lnTo>
                      <a:pt x="4293" y="277"/>
                    </a:lnTo>
                    <a:lnTo>
                      <a:pt x="4314" y="258"/>
                    </a:lnTo>
                    <a:lnTo>
                      <a:pt x="4339" y="239"/>
                    </a:lnTo>
                    <a:lnTo>
                      <a:pt x="4367" y="219"/>
                    </a:lnTo>
                    <a:lnTo>
                      <a:pt x="4394" y="199"/>
                    </a:lnTo>
                    <a:lnTo>
                      <a:pt x="4419" y="181"/>
                    </a:lnTo>
                    <a:lnTo>
                      <a:pt x="4441" y="165"/>
                    </a:lnTo>
                    <a:lnTo>
                      <a:pt x="4458" y="150"/>
                    </a:lnTo>
                    <a:lnTo>
                      <a:pt x="4462" y="126"/>
                    </a:lnTo>
                    <a:lnTo>
                      <a:pt x="4459" y="115"/>
                    </a:lnTo>
                    <a:lnTo>
                      <a:pt x="4452" y="115"/>
                    </a:lnTo>
                    <a:lnTo>
                      <a:pt x="4442" y="121"/>
                    </a:lnTo>
                    <a:lnTo>
                      <a:pt x="4430" y="129"/>
                    </a:lnTo>
                    <a:lnTo>
                      <a:pt x="4419" y="137"/>
                    </a:lnTo>
                    <a:lnTo>
                      <a:pt x="4410" y="143"/>
                    </a:lnTo>
                    <a:lnTo>
                      <a:pt x="4403" y="142"/>
                    </a:lnTo>
                    <a:lnTo>
                      <a:pt x="4394" y="149"/>
                    </a:lnTo>
                    <a:lnTo>
                      <a:pt x="4381" y="155"/>
                    </a:lnTo>
                    <a:lnTo>
                      <a:pt x="4365" y="163"/>
                    </a:lnTo>
                    <a:lnTo>
                      <a:pt x="4350" y="168"/>
                    </a:lnTo>
                    <a:lnTo>
                      <a:pt x="4333" y="177"/>
                    </a:lnTo>
                    <a:lnTo>
                      <a:pt x="4317" y="182"/>
                    </a:lnTo>
                    <a:lnTo>
                      <a:pt x="4303" y="191"/>
                    </a:lnTo>
                    <a:lnTo>
                      <a:pt x="4293" y="198"/>
                    </a:lnTo>
                    <a:lnTo>
                      <a:pt x="4289" y="208"/>
                    </a:lnTo>
                    <a:lnTo>
                      <a:pt x="4285" y="218"/>
                    </a:lnTo>
                    <a:lnTo>
                      <a:pt x="4282" y="228"/>
                    </a:lnTo>
                    <a:lnTo>
                      <a:pt x="4279" y="239"/>
                    </a:lnTo>
                    <a:lnTo>
                      <a:pt x="4274" y="244"/>
                    </a:lnTo>
                    <a:lnTo>
                      <a:pt x="4269" y="250"/>
                    </a:lnTo>
                    <a:lnTo>
                      <a:pt x="4263" y="256"/>
                    </a:lnTo>
                    <a:lnTo>
                      <a:pt x="4257" y="262"/>
                    </a:lnTo>
                    <a:lnTo>
                      <a:pt x="4248" y="268"/>
                    </a:lnTo>
                    <a:lnTo>
                      <a:pt x="4243" y="273"/>
                    </a:lnTo>
                    <a:lnTo>
                      <a:pt x="4235" y="279"/>
                    </a:lnTo>
                    <a:lnTo>
                      <a:pt x="4228" y="284"/>
                    </a:lnTo>
                    <a:lnTo>
                      <a:pt x="4221" y="277"/>
                    </a:lnTo>
                    <a:lnTo>
                      <a:pt x="4217" y="270"/>
                    </a:lnTo>
                    <a:lnTo>
                      <a:pt x="4211" y="264"/>
                    </a:lnTo>
                    <a:lnTo>
                      <a:pt x="4204" y="256"/>
                    </a:lnTo>
                    <a:lnTo>
                      <a:pt x="4199" y="249"/>
                    </a:lnTo>
                    <a:lnTo>
                      <a:pt x="4190" y="243"/>
                    </a:lnTo>
                    <a:lnTo>
                      <a:pt x="4184" y="237"/>
                    </a:lnTo>
                    <a:lnTo>
                      <a:pt x="4179" y="231"/>
                    </a:lnTo>
                    <a:lnTo>
                      <a:pt x="4187" y="217"/>
                    </a:lnTo>
                    <a:lnTo>
                      <a:pt x="4195" y="205"/>
                    </a:lnTo>
                    <a:lnTo>
                      <a:pt x="4202" y="191"/>
                    </a:lnTo>
                    <a:lnTo>
                      <a:pt x="4211" y="177"/>
                    </a:lnTo>
                    <a:lnTo>
                      <a:pt x="4221" y="171"/>
                    </a:lnTo>
                    <a:lnTo>
                      <a:pt x="4230" y="163"/>
                    </a:lnTo>
                    <a:lnTo>
                      <a:pt x="4238" y="155"/>
                    </a:lnTo>
                    <a:lnTo>
                      <a:pt x="4246" y="148"/>
                    </a:lnTo>
                    <a:lnTo>
                      <a:pt x="4256" y="139"/>
                    </a:lnTo>
                    <a:lnTo>
                      <a:pt x="4264" y="132"/>
                    </a:lnTo>
                    <a:lnTo>
                      <a:pt x="4272" y="125"/>
                    </a:lnTo>
                    <a:lnTo>
                      <a:pt x="4279" y="118"/>
                    </a:lnTo>
                    <a:lnTo>
                      <a:pt x="4287" y="108"/>
                    </a:lnTo>
                    <a:lnTo>
                      <a:pt x="4291" y="101"/>
                    </a:lnTo>
                    <a:lnTo>
                      <a:pt x="4297" y="92"/>
                    </a:lnTo>
                    <a:lnTo>
                      <a:pt x="4302" y="84"/>
                    </a:lnTo>
                    <a:lnTo>
                      <a:pt x="4308" y="74"/>
                    </a:lnTo>
                    <a:lnTo>
                      <a:pt x="4313" y="66"/>
                    </a:lnTo>
                    <a:lnTo>
                      <a:pt x="4320" y="56"/>
                    </a:lnTo>
                    <a:lnTo>
                      <a:pt x="4326" y="47"/>
                    </a:lnTo>
                    <a:lnTo>
                      <a:pt x="4316" y="48"/>
                    </a:lnTo>
                    <a:lnTo>
                      <a:pt x="4306" y="50"/>
                    </a:lnTo>
                    <a:lnTo>
                      <a:pt x="4297" y="53"/>
                    </a:lnTo>
                    <a:lnTo>
                      <a:pt x="4287" y="53"/>
                    </a:lnTo>
                    <a:lnTo>
                      <a:pt x="4276" y="56"/>
                    </a:lnTo>
                    <a:lnTo>
                      <a:pt x="4266" y="57"/>
                    </a:lnTo>
                    <a:lnTo>
                      <a:pt x="4256" y="60"/>
                    </a:lnTo>
                    <a:lnTo>
                      <a:pt x="4245" y="61"/>
                    </a:lnTo>
                    <a:lnTo>
                      <a:pt x="4248" y="44"/>
                    </a:lnTo>
                    <a:lnTo>
                      <a:pt x="4252" y="30"/>
                    </a:lnTo>
                    <a:lnTo>
                      <a:pt x="4254" y="15"/>
                    </a:lnTo>
                    <a:lnTo>
                      <a:pt x="4257" y="0"/>
                    </a:lnTo>
                    <a:lnTo>
                      <a:pt x="4246" y="6"/>
                    </a:lnTo>
                    <a:lnTo>
                      <a:pt x="4237" y="12"/>
                    </a:lnTo>
                    <a:lnTo>
                      <a:pt x="4227" y="18"/>
                    </a:lnTo>
                    <a:lnTo>
                      <a:pt x="4217" y="26"/>
                    </a:lnTo>
                    <a:lnTo>
                      <a:pt x="4208" y="33"/>
                    </a:lnTo>
                    <a:lnTo>
                      <a:pt x="4199" y="41"/>
                    </a:lnTo>
                    <a:lnTo>
                      <a:pt x="4190" y="48"/>
                    </a:lnTo>
                    <a:lnTo>
                      <a:pt x="4180" y="56"/>
                    </a:lnTo>
                    <a:lnTo>
                      <a:pt x="4175" y="64"/>
                    </a:lnTo>
                    <a:lnTo>
                      <a:pt x="4170" y="74"/>
                    </a:lnTo>
                    <a:lnTo>
                      <a:pt x="4164" y="84"/>
                    </a:lnTo>
                    <a:lnTo>
                      <a:pt x="4159" y="94"/>
                    </a:lnTo>
                    <a:lnTo>
                      <a:pt x="4153" y="104"/>
                    </a:lnTo>
                    <a:lnTo>
                      <a:pt x="4148" y="115"/>
                    </a:lnTo>
                    <a:lnTo>
                      <a:pt x="4142" y="125"/>
                    </a:lnTo>
                    <a:lnTo>
                      <a:pt x="4138" y="136"/>
                    </a:lnTo>
                    <a:lnTo>
                      <a:pt x="4128" y="136"/>
                    </a:lnTo>
                    <a:lnTo>
                      <a:pt x="4120" y="136"/>
                    </a:lnTo>
                    <a:lnTo>
                      <a:pt x="4111" y="136"/>
                    </a:lnTo>
                    <a:lnTo>
                      <a:pt x="4104" y="136"/>
                    </a:lnTo>
                    <a:lnTo>
                      <a:pt x="4094" y="136"/>
                    </a:lnTo>
                    <a:lnTo>
                      <a:pt x="4087" y="136"/>
                    </a:lnTo>
                    <a:lnTo>
                      <a:pt x="4078" y="136"/>
                    </a:lnTo>
                    <a:lnTo>
                      <a:pt x="4070" y="135"/>
                    </a:lnTo>
                    <a:lnTo>
                      <a:pt x="4055" y="146"/>
                    </a:lnTo>
                    <a:lnTo>
                      <a:pt x="4040" y="157"/>
                    </a:lnTo>
                    <a:lnTo>
                      <a:pt x="4025" y="168"/>
                    </a:lnTo>
                    <a:lnTo>
                      <a:pt x="4011" y="179"/>
                    </a:lnTo>
                    <a:lnTo>
                      <a:pt x="3995" y="190"/>
                    </a:lnTo>
                    <a:lnTo>
                      <a:pt x="3980" y="202"/>
                    </a:lnTo>
                    <a:lnTo>
                      <a:pt x="3966" y="212"/>
                    </a:lnTo>
                    <a:lnTo>
                      <a:pt x="3949" y="223"/>
                    </a:lnTo>
                    <a:lnTo>
                      <a:pt x="3901" y="256"/>
                    </a:lnTo>
                    <a:lnTo>
                      <a:pt x="3853" y="286"/>
                    </a:lnTo>
                    <a:lnTo>
                      <a:pt x="3805" y="314"/>
                    </a:lnTo>
                    <a:lnTo>
                      <a:pt x="3757" y="339"/>
                    </a:lnTo>
                    <a:lnTo>
                      <a:pt x="3708" y="365"/>
                    </a:lnTo>
                    <a:lnTo>
                      <a:pt x="3661" y="390"/>
                    </a:lnTo>
                    <a:lnTo>
                      <a:pt x="3612" y="415"/>
                    </a:lnTo>
                    <a:lnTo>
                      <a:pt x="3564" y="438"/>
                    </a:lnTo>
                    <a:lnTo>
                      <a:pt x="3517" y="466"/>
                    </a:lnTo>
                    <a:lnTo>
                      <a:pt x="3469" y="496"/>
                    </a:lnTo>
                    <a:lnTo>
                      <a:pt x="3422" y="529"/>
                    </a:lnTo>
                    <a:lnTo>
                      <a:pt x="3374" y="563"/>
                    </a:lnTo>
                    <a:lnTo>
                      <a:pt x="3328" y="604"/>
                    </a:lnTo>
                    <a:lnTo>
                      <a:pt x="3281" y="649"/>
                    </a:lnTo>
                    <a:lnTo>
                      <a:pt x="3234" y="698"/>
                    </a:lnTo>
                    <a:lnTo>
                      <a:pt x="3186" y="754"/>
                    </a:lnTo>
                    <a:lnTo>
                      <a:pt x="3142" y="783"/>
                    </a:lnTo>
                    <a:lnTo>
                      <a:pt x="3108" y="806"/>
                    </a:lnTo>
                    <a:lnTo>
                      <a:pt x="3082" y="822"/>
                    </a:lnTo>
                    <a:lnTo>
                      <a:pt x="3066" y="832"/>
                    </a:lnTo>
                    <a:lnTo>
                      <a:pt x="3057" y="835"/>
                    </a:lnTo>
                    <a:lnTo>
                      <a:pt x="3055" y="834"/>
                    </a:lnTo>
                    <a:lnTo>
                      <a:pt x="3057" y="829"/>
                    </a:lnTo>
                    <a:lnTo>
                      <a:pt x="3065" y="819"/>
                    </a:lnTo>
                    <a:lnTo>
                      <a:pt x="3074" y="810"/>
                    </a:lnTo>
                    <a:lnTo>
                      <a:pt x="3085" y="798"/>
                    </a:lnTo>
                    <a:lnTo>
                      <a:pt x="3100" y="785"/>
                    </a:lnTo>
                    <a:lnTo>
                      <a:pt x="3113" y="773"/>
                    </a:lnTo>
                    <a:lnTo>
                      <a:pt x="3124" y="761"/>
                    </a:lnTo>
                    <a:lnTo>
                      <a:pt x="3135" y="750"/>
                    </a:lnTo>
                    <a:lnTo>
                      <a:pt x="3142" y="743"/>
                    </a:lnTo>
                    <a:lnTo>
                      <a:pt x="3144" y="739"/>
                    </a:lnTo>
                    <a:lnTo>
                      <a:pt x="3167" y="727"/>
                    </a:lnTo>
                    <a:lnTo>
                      <a:pt x="3185" y="717"/>
                    </a:lnTo>
                    <a:lnTo>
                      <a:pt x="3198" y="708"/>
                    </a:lnTo>
                    <a:lnTo>
                      <a:pt x="3206" y="701"/>
                    </a:lnTo>
                    <a:lnTo>
                      <a:pt x="3211" y="698"/>
                    </a:lnTo>
                    <a:lnTo>
                      <a:pt x="3214" y="694"/>
                    </a:lnTo>
                    <a:lnTo>
                      <a:pt x="3211" y="692"/>
                    </a:lnTo>
                    <a:lnTo>
                      <a:pt x="3208" y="691"/>
                    </a:lnTo>
                    <a:lnTo>
                      <a:pt x="3204" y="691"/>
                    </a:lnTo>
                    <a:lnTo>
                      <a:pt x="3200" y="691"/>
                    </a:lnTo>
                    <a:lnTo>
                      <a:pt x="3195" y="690"/>
                    </a:lnTo>
                    <a:lnTo>
                      <a:pt x="3191" y="688"/>
                    </a:lnTo>
                    <a:lnTo>
                      <a:pt x="3189" y="686"/>
                    </a:lnTo>
                    <a:lnTo>
                      <a:pt x="3189" y="683"/>
                    </a:lnTo>
                    <a:lnTo>
                      <a:pt x="3191" y="676"/>
                    </a:lnTo>
                    <a:lnTo>
                      <a:pt x="3196" y="670"/>
                    </a:lnTo>
                    <a:lnTo>
                      <a:pt x="3204" y="661"/>
                    </a:lnTo>
                    <a:lnTo>
                      <a:pt x="3216" y="649"/>
                    </a:lnTo>
                    <a:lnTo>
                      <a:pt x="3234" y="635"/>
                    </a:lnTo>
                    <a:lnTo>
                      <a:pt x="3257" y="617"/>
                    </a:lnTo>
                    <a:lnTo>
                      <a:pt x="3285" y="598"/>
                    </a:lnTo>
                    <a:lnTo>
                      <a:pt x="3320" y="574"/>
                    </a:lnTo>
                    <a:lnTo>
                      <a:pt x="3360" y="546"/>
                    </a:lnTo>
                    <a:lnTo>
                      <a:pt x="3409" y="515"/>
                    </a:lnTo>
                    <a:lnTo>
                      <a:pt x="3465" y="477"/>
                    </a:lnTo>
                    <a:lnTo>
                      <a:pt x="3529" y="436"/>
                    </a:lnTo>
                    <a:lnTo>
                      <a:pt x="3604" y="392"/>
                    </a:lnTo>
                    <a:lnTo>
                      <a:pt x="3687" y="339"/>
                    </a:lnTo>
                    <a:lnTo>
                      <a:pt x="3780" y="284"/>
                    </a:lnTo>
                    <a:lnTo>
                      <a:pt x="3887" y="221"/>
                    </a:lnTo>
                    <a:lnTo>
                      <a:pt x="4001" y="153"/>
                    </a:lnTo>
                    <a:lnTo>
                      <a:pt x="4028" y="135"/>
                    </a:lnTo>
                    <a:lnTo>
                      <a:pt x="4051" y="118"/>
                    </a:lnTo>
                    <a:lnTo>
                      <a:pt x="4069" y="101"/>
                    </a:lnTo>
                    <a:lnTo>
                      <a:pt x="4082" y="86"/>
                    </a:lnTo>
                    <a:lnTo>
                      <a:pt x="4090" y="72"/>
                    </a:lnTo>
                    <a:lnTo>
                      <a:pt x="4094" y="62"/>
                    </a:lnTo>
                    <a:lnTo>
                      <a:pt x="4094" y="55"/>
                    </a:lnTo>
                    <a:lnTo>
                      <a:pt x="4090" y="53"/>
                    </a:lnTo>
                    <a:lnTo>
                      <a:pt x="4064" y="57"/>
                    </a:lnTo>
                    <a:lnTo>
                      <a:pt x="4038" y="70"/>
                    </a:lnTo>
                    <a:lnTo>
                      <a:pt x="4011" y="90"/>
                    </a:lnTo>
                    <a:lnTo>
                      <a:pt x="3983" y="108"/>
                    </a:lnTo>
                    <a:lnTo>
                      <a:pt x="3959" y="128"/>
                    </a:lnTo>
                    <a:lnTo>
                      <a:pt x="3937" y="142"/>
                    </a:lnTo>
                    <a:lnTo>
                      <a:pt x="3921" y="146"/>
                    </a:lnTo>
                    <a:lnTo>
                      <a:pt x="3908" y="135"/>
                    </a:lnTo>
                    <a:lnTo>
                      <a:pt x="3895" y="157"/>
                    </a:lnTo>
                    <a:lnTo>
                      <a:pt x="3893" y="165"/>
                    </a:lnTo>
                    <a:lnTo>
                      <a:pt x="3895" y="163"/>
                    </a:lnTo>
                    <a:lnTo>
                      <a:pt x="3898" y="154"/>
                    </a:lnTo>
                    <a:lnTo>
                      <a:pt x="3896" y="146"/>
                    </a:lnTo>
                    <a:lnTo>
                      <a:pt x="3883" y="146"/>
                    </a:lnTo>
                    <a:lnTo>
                      <a:pt x="3851" y="155"/>
                    </a:lnTo>
                    <a:lnTo>
                      <a:pt x="3796" y="181"/>
                    </a:lnTo>
                    <a:lnTo>
                      <a:pt x="3778" y="191"/>
                    </a:lnTo>
                    <a:lnTo>
                      <a:pt x="3759" y="202"/>
                    </a:lnTo>
                    <a:lnTo>
                      <a:pt x="3738" y="213"/>
                    </a:lnTo>
                    <a:lnTo>
                      <a:pt x="3714" y="227"/>
                    </a:lnTo>
                    <a:lnTo>
                      <a:pt x="3692" y="242"/>
                    </a:lnTo>
                    <a:lnTo>
                      <a:pt x="3666" y="256"/>
                    </a:lnTo>
                    <a:lnTo>
                      <a:pt x="3639" y="273"/>
                    </a:lnTo>
                    <a:lnTo>
                      <a:pt x="3612" y="291"/>
                    </a:lnTo>
                    <a:lnTo>
                      <a:pt x="3583" y="308"/>
                    </a:lnTo>
                    <a:lnTo>
                      <a:pt x="3554" y="326"/>
                    </a:lnTo>
                    <a:lnTo>
                      <a:pt x="3525" y="345"/>
                    </a:lnTo>
                    <a:lnTo>
                      <a:pt x="3494" y="365"/>
                    </a:lnTo>
                    <a:lnTo>
                      <a:pt x="3464" y="384"/>
                    </a:lnTo>
                    <a:lnTo>
                      <a:pt x="3433" y="404"/>
                    </a:lnTo>
                    <a:lnTo>
                      <a:pt x="3401" y="425"/>
                    </a:lnTo>
                    <a:lnTo>
                      <a:pt x="3370" y="446"/>
                    </a:lnTo>
                    <a:lnTo>
                      <a:pt x="3339" y="466"/>
                    </a:lnTo>
                    <a:lnTo>
                      <a:pt x="3306" y="487"/>
                    </a:lnTo>
                    <a:lnTo>
                      <a:pt x="3276" y="508"/>
                    </a:lnTo>
                    <a:lnTo>
                      <a:pt x="3245" y="529"/>
                    </a:lnTo>
                    <a:lnTo>
                      <a:pt x="3215" y="548"/>
                    </a:lnTo>
                    <a:lnTo>
                      <a:pt x="3185" y="570"/>
                    </a:lnTo>
                    <a:lnTo>
                      <a:pt x="3158" y="587"/>
                    </a:lnTo>
                    <a:lnTo>
                      <a:pt x="3129" y="608"/>
                    </a:lnTo>
                    <a:lnTo>
                      <a:pt x="3102" y="626"/>
                    </a:lnTo>
                    <a:lnTo>
                      <a:pt x="3076" y="643"/>
                    </a:lnTo>
                    <a:lnTo>
                      <a:pt x="3051" y="661"/>
                    </a:lnTo>
                    <a:lnTo>
                      <a:pt x="3027" y="676"/>
                    </a:lnTo>
                    <a:lnTo>
                      <a:pt x="3004" y="694"/>
                    </a:lnTo>
                    <a:lnTo>
                      <a:pt x="2984" y="708"/>
                    </a:lnTo>
                    <a:lnTo>
                      <a:pt x="2964" y="721"/>
                    </a:lnTo>
                    <a:lnTo>
                      <a:pt x="2947" y="732"/>
                    </a:lnTo>
                    <a:lnTo>
                      <a:pt x="2897" y="768"/>
                    </a:lnTo>
                    <a:lnTo>
                      <a:pt x="2847" y="803"/>
                    </a:lnTo>
                    <a:lnTo>
                      <a:pt x="2798" y="836"/>
                    </a:lnTo>
                    <a:lnTo>
                      <a:pt x="2750" y="868"/>
                    </a:lnTo>
                    <a:lnTo>
                      <a:pt x="2701" y="901"/>
                    </a:lnTo>
                    <a:lnTo>
                      <a:pt x="2653" y="932"/>
                    </a:lnTo>
                    <a:lnTo>
                      <a:pt x="2606" y="963"/>
                    </a:lnTo>
                    <a:lnTo>
                      <a:pt x="2561" y="994"/>
                    </a:lnTo>
                    <a:lnTo>
                      <a:pt x="2515" y="1025"/>
                    </a:lnTo>
                    <a:lnTo>
                      <a:pt x="2471" y="1056"/>
                    </a:lnTo>
                    <a:lnTo>
                      <a:pt x="2425" y="1086"/>
                    </a:lnTo>
                    <a:lnTo>
                      <a:pt x="2382" y="1116"/>
                    </a:lnTo>
                    <a:lnTo>
                      <a:pt x="2338" y="1145"/>
                    </a:lnTo>
                    <a:lnTo>
                      <a:pt x="2295" y="1176"/>
                    </a:lnTo>
                    <a:lnTo>
                      <a:pt x="2254" y="1207"/>
                    </a:lnTo>
                    <a:lnTo>
                      <a:pt x="2212" y="1236"/>
                    </a:lnTo>
                    <a:lnTo>
                      <a:pt x="2189" y="1258"/>
                    </a:lnTo>
                    <a:lnTo>
                      <a:pt x="2167" y="1280"/>
                    </a:lnTo>
                    <a:lnTo>
                      <a:pt x="2145" y="1302"/>
                    </a:lnTo>
                    <a:lnTo>
                      <a:pt x="2125" y="1325"/>
                    </a:lnTo>
                    <a:lnTo>
                      <a:pt x="2105" y="1349"/>
                    </a:lnTo>
                    <a:lnTo>
                      <a:pt x="2085" y="1372"/>
                    </a:lnTo>
                    <a:lnTo>
                      <a:pt x="2068" y="1396"/>
                    </a:lnTo>
                    <a:lnTo>
                      <a:pt x="2049" y="1418"/>
                    </a:lnTo>
                    <a:lnTo>
                      <a:pt x="2030" y="1442"/>
                    </a:lnTo>
                    <a:lnTo>
                      <a:pt x="2013" y="1466"/>
                    </a:lnTo>
                    <a:lnTo>
                      <a:pt x="1994" y="1490"/>
                    </a:lnTo>
                    <a:lnTo>
                      <a:pt x="1976" y="1511"/>
                    </a:lnTo>
                    <a:lnTo>
                      <a:pt x="1957" y="1535"/>
                    </a:lnTo>
                    <a:lnTo>
                      <a:pt x="1939" y="1556"/>
                    </a:lnTo>
                    <a:lnTo>
                      <a:pt x="1919" y="1578"/>
                    </a:lnTo>
                    <a:lnTo>
                      <a:pt x="1899" y="1598"/>
                    </a:lnTo>
                    <a:lnTo>
                      <a:pt x="1877" y="1620"/>
                    </a:lnTo>
                    <a:lnTo>
                      <a:pt x="1853" y="1647"/>
                    </a:lnTo>
                    <a:lnTo>
                      <a:pt x="1828" y="1678"/>
                    </a:lnTo>
                    <a:lnTo>
                      <a:pt x="1803" y="1713"/>
                    </a:lnTo>
                    <a:lnTo>
                      <a:pt x="1779" y="1746"/>
                    </a:lnTo>
                    <a:lnTo>
                      <a:pt x="1755" y="1777"/>
                    </a:lnTo>
                    <a:lnTo>
                      <a:pt x="1733" y="1804"/>
                    </a:lnTo>
                    <a:lnTo>
                      <a:pt x="1714" y="1824"/>
                    </a:lnTo>
                    <a:lnTo>
                      <a:pt x="1686" y="1845"/>
                    </a:lnTo>
                    <a:lnTo>
                      <a:pt x="1667" y="1859"/>
                    </a:lnTo>
                    <a:lnTo>
                      <a:pt x="1654" y="1868"/>
                    </a:lnTo>
                    <a:lnTo>
                      <a:pt x="1644" y="1876"/>
                    </a:lnTo>
                    <a:lnTo>
                      <a:pt x="1634" y="1882"/>
                    </a:lnTo>
                    <a:lnTo>
                      <a:pt x="1623" y="1892"/>
                    </a:lnTo>
                    <a:lnTo>
                      <a:pt x="1608" y="1906"/>
                    </a:lnTo>
                    <a:lnTo>
                      <a:pt x="1586" y="1927"/>
                    </a:lnTo>
                    <a:lnTo>
                      <a:pt x="1565" y="1962"/>
                    </a:lnTo>
                    <a:lnTo>
                      <a:pt x="1546" y="1996"/>
                    </a:lnTo>
                    <a:lnTo>
                      <a:pt x="1529" y="2033"/>
                    </a:lnTo>
                    <a:lnTo>
                      <a:pt x="1513" y="2072"/>
                    </a:lnTo>
                    <a:lnTo>
                      <a:pt x="1497" y="2108"/>
                    </a:lnTo>
                    <a:lnTo>
                      <a:pt x="1480" y="2146"/>
                    </a:lnTo>
                    <a:lnTo>
                      <a:pt x="1466" y="2182"/>
                    </a:lnTo>
                    <a:lnTo>
                      <a:pt x="1449" y="2215"/>
                    </a:lnTo>
                    <a:lnTo>
                      <a:pt x="1434" y="2186"/>
                    </a:lnTo>
                    <a:lnTo>
                      <a:pt x="1415" y="2157"/>
                    </a:lnTo>
                    <a:lnTo>
                      <a:pt x="1396" y="2127"/>
                    </a:lnTo>
                    <a:lnTo>
                      <a:pt x="1376" y="2097"/>
                    </a:lnTo>
                    <a:lnTo>
                      <a:pt x="1353" y="2069"/>
                    </a:lnTo>
                    <a:lnTo>
                      <a:pt x="1331" y="2039"/>
                    </a:lnTo>
                    <a:lnTo>
                      <a:pt x="1309" y="2010"/>
                    </a:lnTo>
                    <a:lnTo>
                      <a:pt x="1286" y="1981"/>
                    </a:lnTo>
                    <a:lnTo>
                      <a:pt x="1263" y="1951"/>
                    </a:lnTo>
                    <a:lnTo>
                      <a:pt x="1241" y="1921"/>
                    </a:lnTo>
                    <a:lnTo>
                      <a:pt x="1222" y="1893"/>
                    </a:lnTo>
                    <a:lnTo>
                      <a:pt x="1203" y="1863"/>
                    </a:lnTo>
                    <a:lnTo>
                      <a:pt x="1186" y="1834"/>
                    </a:lnTo>
                    <a:lnTo>
                      <a:pt x="1170" y="1805"/>
                    </a:lnTo>
                    <a:lnTo>
                      <a:pt x="1157" y="1775"/>
                    </a:lnTo>
                    <a:lnTo>
                      <a:pt x="1147" y="1747"/>
                    </a:lnTo>
                    <a:lnTo>
                      <a:pt x="1132" y="1707"/>
                    </a:lnTo>
                    <a:lnTo>
                      <a:pt x="1115" y="1665"/>
                    </a:lnTo>
                    <a:lnTo>
                      <a:pt x="1097" y="1620"/>
                    </a:lnTo>
                    <a:lnTo>
                      <a:pt x="1078" y="1576"/>
                    </a:lnTo>
                    <a:lnTo>
                      <a:pt x="1060" y="1530"/>
                    </a:lnTo>
                    <a:lnTo>
                      <a:pt x="1042" y="1486"/>
                    </a:lnTo>
                    <a:lnTo>
                      <a:pt x="1026" y="1442"/>
                    </a:lnTo>
                    <a:lnTo>
                      <a:pt x="1012" y="1401"/>
                    </a:lnTo>
                    <a:lnTo>
                      <a:pt x="988" y="1410"/>
                    </a:lnTo>
                    <a:lnTo>
                      <a:pt x="967" y="1420"/>
                    </a:lnTo>
                    <a:lnTo>
                      <a:pt x="944" y="1429"/>
                    </a:lnTo>
                    <a:lnTo>
                      <a:pt x="922" y="1438"/>
                    </a:lnTo>
                    <a:lnTo>
                      <a:pt x="900" y="1446"/>
                    </a:lnTo>
                    <a:lnTo>
                      <a:pt x="878" y="1454"/>
                    </a:lnTo>
                    <a:lnTo>
                      <a:pt x="855" y="1462"/>
                    </a:lnTo>
                    <a:lnTo>
                      <a:pt x="832" y="1471"/>
                    </a:lnTo>
                    <a:lnTo>
                      <a:pt x="816" y="1479"/>
                    </a:lnTo>
                    <a:lnTo>
                      <a:pt x="797" y="1487"/>
                    </a:lnTo>
                    <a:lnTo>
                      <a:pt x="780" y="1496"/>
                    </a:lnTo>
                    <a:lnTo>
                      <a:pt x="762" y="1504"/>
                    </a:lnTo>
                    <a:lnTo>
                      <a:pt x="745" y="1511"/>
                    </a:lnTo>
                    <a:lnTo>
                      <a:pt x="728" y="1521"/>
                    </a:lnTo>
                    <a:lnTo>
                      <a:pt x="711" y="1528"/>
                    </a:lnTo>
                    <a:lnTo>
                      <a:pt x="693" y="1536"/>
                    </a:lnTo>
                    <a:lnTo>
                      <a:pt x="675" y="1545"/>
                    </a:lnTo>
                    <a:lnTo>
                      <a:pt x="658" y="1553"/>
                    </a:lnTo>
                    <a:lnTo>
                      <a:pt x="641" y="1560"/>
                    </a:lnTo>
                    <a:lnTo>
                      <a:pt x="625" y="1569"/>
                    </a:lnTo>
                    <a:lnTo>
                      <a:pt x="607" y="1576"/>
                    </a:lnTo>
                    <a:lnTo>
                      <a:pt x="592" y="1585"/>
                    </a:lnTo>
                    <a:lnTo>
                      <a:pt x="574" y="1592"/>
                    </a:lnTo>
                    <a:lnTo>
                      <a:pt x="558" y="1600"/>
                    </a:lnTo>
                    <a:lnTo>
                      <a:pt x="555" y="1600"/>
                    </a:lnTo>
                    <a:lnTo>
                      <a:pt x="546" y="1600"/>
                    </a:lnTo>
                    <a:lnTo>
                      <a:pt x="532" y="1603"/>
                    </a:lnTo>
                    <a:lnTo>
                      <a:pt x="515" y="1607"/>
                    </a:lnTo>
                    <a:lnTo>
                      <a:pt x="496" y="1611"/>
                    </a:lnTo>
                    <a:lnTo>
                      <a:pt x="473" y="1617"/>
                    </a:lnTo>
                    <a:lnTo>
                      <a:pt x="449" y="1624"/>
                    </a:lnTo>
                    <a:lnTo>
                      <a:pt x="424" y="1631"/>
                    </a:lnTo>
                    <a:lnTo>
                      <a:pt x="400" y="1638"/>
                    </a:lnTo>
                    <a:lnTo>
                      <a:pt x="376" y="1645"/>
                    </a:lnTo>
                    <a:lnTo>
                      <a:pt x="354" y="1652"/>
                    </a:lnTo>
                    <a:lnTo>
                      <a:pt x="336" y="1656"/>
                    </a:lnTo>
                    <a:lnTo>
                      <a:pt x="318" y="1660"/>
                    </a:lnTo>
                    <a:lnTo>
                      <a:pt x="307" y="1665"/>
                    </a:lnTo>
                    <a:lnTo>
                      <a:pt x="299" y="1665"/>
                    </a:lnTo>
                    <a:lnTo>
                      <a:pt x="296" y="1663"/>
                    </a:lnTo>
                    <a:lnTo>
                      <a:pt x="277" y="1674"/>
                    </a:lnTo>
                    <a:lnTo>
                      <a:pt x="258" y="1684"/>
                    </a:lnTo>
                    <a:lnTo>
                      <a:pt x="239" y="1696"/>
                    </a:lnTo>
                    <a:lnTo>
                      <a:pt x="221" y="1707"/>
                    </a:lnTo>
                    <a:lnTo>
                      <a:pt x="200" y="1717"/>
                    </a:lnTo>
                    <a:lnTo>
                      <a:pt x="182" y="1728"/>
                    </a:lnTo>
                    <a:lnTo>
                      <a:pt x="162" y="1738"/>
                    </a:lnTo>
                    <a:lnTo>
                      <a:pt x="143" y="1749"/>
                    </a:lnTo>
                    <a:lnTo>
                      <a:pt x="125" y="1761"/>
                    </a:lnTo>
                    <a:lnTo>
                      <a:pt x="106" y="1772"/>
                    </a:lnTo>
                    <a:lnTo>
                      <a:pt x="88" y="1783"/>
                    </a:lnTo>
                    <a:lnTo>
                      <a:pt x="70" y="1794"/>
                    </a:lnTo>
                    <a:lnTo>
                      <a:pt x="53" y="1804"/>
                    </a:lnTo>
                    <a:lnTo>
                      <a:pt x="35" y="1816"/>
                    </a:lnTo>
                    <a:lnTo>
                      <a:pt x="17" y="1826"/>
                    </a:lnTo>
                    <a:lnTo>
                      <a:pt x="0" y="1837"/>
                    </a:ln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0000"/>
                  </a:solidFill>
                  <a:effectLst/>
                  <a:uLnTx/>
                  <a:uFillTx/>
                  <a:latin typeface="KoPub돋움체 Medium"/>
                  <a:ea typeface="KoPub돋움체 Medium"/>
                  <a:cs typeface="+mn-cs"/>
                </a:endParaRPr>
              </a:p>
            </p:txBody>
          </p:sp>
          <p:sp>
            <p:nvSpPr>
              <p:cNvPr id="33" name="Freeform 7">
                <a:extLst>
                  <a:ext uri="{FF2B5EF4-FFF2-40B4-BE49-F238E27FC236}">
                    <a16:creationId xmlns:a16="http://schemas.microsoft.com/office/drawing/2014/main" id="{325E1897-EF1A-602E-112B-5288BF6E8D46}"/>
                  </a:ext>
                </a:extLst>
              </p:cNvPr>
              <p:cNvSpPr>
                <a:spLocks/>
              </p:cNvSpPr>
              <p:nvPr/>
            </p:nvSpPr>
            <p:spPr bwMode="auto">
              <a:xfrm>
                <a:off x="2397" y="2516"/>
                <a:ext cx="9" cy="10"/>
              </a:xfrm>
              <a:custGeom>
                <a:avLst/>
                <a:gdLst>
                  <a:gd name="T0" fmla="*/ 239 w 239"/>
                  <a:gd name="T1" fmla="*/ 0 h 197"/>
                  <a:gd name="T2" fmla="*/ 210 w 239"/>
                  <a:gd name="T3" fmla="*/ 20 h 197"/>
                  <a:gd name="T4" fmla="*/ 187 w 239"/>
                  <a:gd name="T5" fmla="*/ 38 h 197"/>
                  <a:gd name="T6" fmla="*/ 167 w 239"/>
                  <a:gd name="T7" fmla="*/ 53 h 197"/>
                  <a:gd name="T8" fmla="*/ 150 w 239"/>
                  <a:gd name="T9" fmla="*/ 68 h 197"/>
                  <a:gd name="T10" fmla="*/ 132 w 239"/>
                  <a:gd name="T11" fmla="*/ 84 h 197"/>
                  <a:gd name="T12" fmla="*/ 113 w 239"/>
                  <a:gd name="T13" fmla="*/ 100 h 197"/>
                  <a:gd name="T14" fmla="*/ 90 w 239"/>
                  <a:gd name="T15" fmla="*/ 117 h 197"/>
                  <a:gd name="T16" fmla="*/ 61 w 239"/>
                  <a:gd name="T17" fmla="*/ 135 h 197"/>
                  <a:gd name="T18" fmla="*/ 59 w 239"/>
                  <a:gd name="T19" fmla="*/ 141 h 197"/>
                  <a:gd name="T20" fmla="*/ 51 w 239"/>
                  <a:gd name="T21" fmla="*/ 144 h 197"/>
                  <a:gd name="T22" fmla="*/ 38 w 239"/>
                  <a:gd name="T23" fmla="*/ 148 h 197"/>
                  <a:gd name="T24" fmla="*/ 25 w 239"/>
                  <a:gd name="T25" fmla="*/ 151 h 197"/>
                  <a:gd name="T26" fmla="*/ 10 w 239"/>
                  <a:gd name="T27" fmla="*/ 159 h 197"/>
                  <a:gd name="T28" fmla="*/ 3 w 239"/>
                  <a:gd name="T29" fmla="*/ 167 h 197"/>
                  <a:gd name="T30" fmla="*/ 0 w 239"/>
                  <a:gd name="T31" fmla="*/ 179 h 197"/>
                  <a:gd name="T32" fmla="*/ 6 w 239"/>
                  <a:gd name="T33" fmla="*/ 197 h 197"/>
                  <a:gd name="T34" fmla="*/ 21 w 239"/>
                  <a:gd name="T35" fmla="*/ 187 h 197"/>
                  <a:gd name="T36" fmla="*/ 35 w 239"/>
                  <a:gd name="T37" fmla="*/ 177 h 197"/>
                  <a:gd name="T38" fmla="*/ 50 w 239"/>
                  <a:gd name="T39" fmla="*/ 167 h 197"/>
                  <a:gd name="T40" fmla="*/ 63 w 239"/>
                  <a:gd name="T41" fmla="*/ 156 h 197"/>
                  <a:gd name="T42" fmla="*/ 79 w 239"/>
                  <a:gd name="T43" fmla="*/ 146 h 197"/>
                  <a:gd name="T44" fmla="*/ 93 w 239"/>
                  <a:gd name="T45" fmla="*/ 136 h 197"/>
                  <a:gd name="T46" fmla="*/ 106 w 239"/>
                  <a:gd name="T47" fmla="*/ 127 h 197"/>
                  <a:gd name="T48" fmla="*/ 121 w 239"/>
                  <a:gd name="T49" fmla="*/ 116 h 197"/>
                  <a:gd name="T50" fmla="*/ 136 w 239"/>
                  <a:gd name="T51" fmla="*/ 107 h 197"/>
                  <a:gd name="T52" fmla="*/ 150 w 239"/>
                  <a:gd name="T53" fmla="*/ 97 h 197"/>
                  <a:gd name="T54" fmla="*/ 165 w 239"/>
                  <a:gd name="T55" fmla="*/ 86 h 197"/>
                  <a:gd name="T56" fmla="*/ 180 w 239"/>
                  <a:gd name="T57" fmla="*/ 76 h 197"/>
                  <a:gd name="T58" fmla="*/ 194 w 239"/>
                  <a:gd name="T59" fmla="*/ 67 h 197"/>
                  <a:gd name="T60" fmla="*/ 210 w 239"/>
                  <a:gd name="T61" fmla="*/ 56 h 197"/>
                  <a:gd name="T62" fmla="*/ 224 w 239"/>
                  <a:gd name="T63" fmla="*/ 45 h 197"/>
                  <a:gd name="T64" fmla="*/ 239 w 239"/>
                  <a:gd name="T65" fmla="*/ 36 h 197"/>
                  <a:gd name="T66" fmla="*/ 239 w 239"/>
                  <a:gd name="T67" fmla="*/ 27 h 197"/>
                  <a:gd name="T68" fmla="*/ 239 w 239"/>
                  <a:gd name="T69" fmla="*/ 18 h 197"/>
                  <a:gd name="T70" fmla="*/ 239 w 239"/>
                  <a:gd name="T71" fmla="*/ 10 h 197"/>
                  <a:gd name="T72" fmla="*/ 239 w 239"/>
                  <a:gd name="T73"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197">
                    <a:moveTo>
                      <a:pt x="239" y="0"/>
                    </a:moveTo>
                    <a:lnTo>
                      <a:pt x="210" y="20"/>
                    </a:lnTo>
                    <a:lnTo>
                      <a:pt x="187" y="38"/>
                    </a:lnTo>
                    <a:lnTo>
                      <a:pt x="167" y="53"/>
                    </a:lnTo>
                    <a:lnTo>
                      <a:pt x="150" y="68"/>
                    </a:lnTo>
                    <a:lnTo>
                      <a:pt x="132" y="84"/>
                    </a:lnTo>
                    <a:lnTo>
                      <a:pt x="113" y="100"/>
                    </a:lnTo>
                    <a:lnTo>
                      <a:pt x="90" y="117"/>
                    </a:lnTo>
                    <a:lnTo>
                      <a:pt x="61" y="135"/>
                    </a:lnTo>
                    <a:lnTo>
                      <a:pt x="59" y="141"/>
                    </a:lnTo>
                    <a:lnTo>
                      <a:pt x="51" y="144"/>
                    </a:lnTo>
                    <a:lnTo>
                      <a:pt x="38" y="148"/>
                    </a:lnTo>
                    <a:lnTo>
                      <a:pt x="25" y="151"/>
                    </a:lnTo>
                    <a:lnTo>
                      <a:pt x="10" y="159"/>
                    </a:lnTo>
                    <a:lnTo>
                      <a:pt x="3" y="167"/>
                    </a:lnTo>
                    <a:lnTo>
                      <a:pt x="0" y="179"/>
                    </a:lnTo>
                    <a:lnTo>
                      <a:pt x="6" y="197"/>
                    </a:lnTo>
                    <a:lnTo>
                      <a:pt x="21" y="187"/>
                    </a:lnTo>
                    <a:lnTo>
                      <a:pt x="35" y="177"/>
                    </a:lnTo>
                    <a:lnTo>
                      <a:pt x="50" y="167"/>
                    </a:lnTo>
                    <a:lnTo>
                      <a:pt x="63" y="156"/>
                    </a:lnTo>
                    <a:lnTo>
                      <a:pt x="79" y="146"/>
                    </a:lnTo>
                    <a:lnTo>
                      <a:pt x="93" y="136"/>
                    </a:lnTo>
                    <a:lnTo>
                      <a:pt x="106" y="127"/>
                    </a:lnTo>
                    <a:lnTo>
                      <a:pt x="121" y="116"/>
                    </a:lnTo>
                    <a:lnTo>
                      <a:pt x="136" y="107"/>
                    </a:lnTo>
                    <a:lnTo>
                      <a:pt x="150" y="97"/>
                    </a:lnTo>
                    <a:lnTo>
                      <a:pt x="165" y="86"/>
                    </a:lnTo>
                    <a:lnTo>
                      <a:pt x="180" y="76"/>
                    </a:lnTo>
                    <a:lnTo>
                      <a:pt x="194" y="67"/>
                    </a:lnTo>
                    <a:lnTo>
                      <a:pt x="210" y="56"/>
                    </a:lnTo>
                    <a:lnTo>
                      <a:pt x="224" y="45"/>
                    </a:lnTo>
                    <a:lnTo>
                      <a:pt x="239" y="36"/>
                    </a:lnTo>
                    <a:lnTo>
                      <a:pt x="239" y="27"/>
                    </a:lnTo>
                    <a:lnTo>
                      <a:pt x="239" y="18"/>
                    </a:lnTo>
                    <a:lnTo>
                      <a:pt x="239" y="10"/>
                    </a:lnTo>
                    <a:lnTo>
                      <a:pt x="239" y="0"/>
                    </a:ln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5" name="Freeform 8">
                <a:extLst>
                  <a:ext uri="{FF2B5EF4-FFF2-40B4-BE49-F238E27FC236}">
                    <a16:creationId xmlns:a16="http://schemas.microsoft.com/office/drawing/2014/main" id="{6F082C22-6745-B343-3C79-AA503BCFE103}"/>
                  </a:ext>
                </a:extLst>
              </p:cNvPr>
              <p:cNvSpPr>
                <a:spLocks/>
              </p:cNvSpPr>
              <p:nvPr/>
            </p:nvSpPr>
            <p:spPr bwMode="auto">
              <a:xfrm>
                <a:off x="2429" y="2496"/>
                <a:ext cx="5" cy="6"/>
              </a:xfrm>
              <a:custGeom>
                <a:avLst/>
                <a:gdLst>
                  <a:gd name="T0" fmla="*/ 136 w 140"/>
                  <a:gd name="T1" fmla="*/ 0 h 110"/>
                  <a:gd name="T2" fmla="*/ 126 w 140"/>
                  <a:gd name="T3" fmla="*/ 5 h 110"/>
                  <a:gd name="T4" fmla="*/ 119 w 140"/>
                  <a:gd name="T5" fmla="*/ 11 h 110"/>
                  <a:gd name="T6" fmla="*/ 111 w 140"/>
                  <a:gd name="T7" fmla="*/ 17 h 110"/>
                  <a:gd name="T8" fmla="*/ 105 w 140"/>
                  <a:gd name="T9" fmla="*/ 23 h 110"/>
                  <a:gd name="T10" fmla="*/ 98 w 140"/>
                  <a:gd name="T11" fmla="*/ 28 h 110"/>
                  <a:gd name="T12" fmla="*/ 89 w 140"/>
                  <a:gd name="T13" fmla="*/ 32 h 110"/>
                  <a:gd name="T14" fmla="*/ 82 w 140"/>
                  <a:gd name="T15" fmla="*/ 38 h 110"/>
                  <a:gd name="T16" fmla="*/ 76 w 140"/>
                  <a:gd name="T17" fmla="*/ 42 h 110"/>
                  <a:gd name="T18" fmla="*/ 67 w 140"/>
                  <a:gd name="T19" fmla="*/ 52 h 110"/>
                  <a:gd name="T20" fmla="*/ 56 w 140"/>
                  <a:gd name="T21" fmla="*/ 60 h 110"/>
                  <a:gd name="T22" fmla="*/ 46 w 140"/>
                  <a:gd name="T23" fmla="*/ 69 h 110"/>
                  <a:gd name="T24" fmla="*/ 36 w 140"/>
                  <a:gd name="T25" fmla="*/ 78 h 110"/>
                  <a:gd name="T26" fmla="*/ 27 w 140"/>
                  <a:gd name="T27" fmla="*/ 86 h 110"/>
                  <a:gd name="T28" fmla="*/ 18 w 140"/>
                  <a:gd name="T29" fmla="*/ 93 h 110"/>
                  <a:gd name="T30" fmla="*/ 9 w 140"/>
                  <a:gd name="T31" fmla="*/ 102 h 110"/>
                  <a:gd name="T32" fmla="*/ 0 w 140"/>
                  <a:gd name="T33" fmla="*/ 110 h 110"/>
                  <a:gd name="T34" fmla="*/ 18 w 140"/>
                  <a:gd name="T35" fmla="*/ 98 h 110"/>
                  <a:gd name="T36" fmla="*/ 36 w 140"/>
                  <a:gd name="T37" fmla="*/ 89 h 110"/>
                  <a:gd name="T38" fmla="*/ 52 w 140"/>
                  <a:gd name="T39" fmla="*/ 78 h 110"/>
                  <a:gd name="T40" fmla="*/ 70 w 140"/>
                  <a:gd name="T41" fmla="*/ 67 h 110"/>
                  <a:gd name="T42" fmla="*/ 87 w 140"/>
                  <a:gd name="T43" fmla="*/ 58 h 110"/>
                  <a:gd name="T44" fmla="*/ 105 w 140"/>
                  <a:gd name="T45" fmla="*/ 48 h 110"/>
                  <a:gd name="T46" fmla="*/ 122 w 140"/>
                  <a:gd name="T47" fmla="*/ 36 h 110"/>
                  <a:gd name="T48" fmla="*/ 140 w 140"/>
                  <a:gd name="T49" fmla="*/ 27 h 110"/>
                  <a:gd name="T50" fmla="*/ 140 w 140"/>
                  <a:gd name="T51" fmla="*/ 21 h 110"/>
                  <a:gd name="T52" fmla="*/ 139 w 140"/>
                  <a:gd name="T53" fmla="*/ 12 h 110"/>
                  <a:gd name="T54" fmla="*/ 138 w 140"/>
                  <a:gd name="T55" fmla="*/ 7 h 110"/>
                  <a:gd name="T56" fmla="*/ 136 w 140"/>
                  <a:gd name="T5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0">
                    <a:moveTo>
                      <a:pt x="136" y="0"/>
                    </a:moveTo>
                    <a:lnTo>
                      <a:pt x="126" y="5"/>
                    </a:lnTo>
                    <a:lnTo>
                      <a:pt x="119" y="11"/>
                    </a:lnTo>
                    <a:lnTo>
                      <a:pt x="111" y="17"/>
                    </a:lnTo>
                    <a:lnTo>
                      <a:pt x="105" y="23"/>
                    </a:lnTo>
                    <a:lnTo>
                      <a:pt x="98" y="28"/>
                    </a:lnTo>
                    <a:lnTo>
                      <a:pt x="89" y="32"/>
                    </a:lnTo>
                    <a:lnTo>
                      <a:pt x="82" y="38"/>
                    </a:lnTo>
                    <a:lnTo>
                      <a:pt x="76" y="42"/>
                    </a:lnTo>
                    <a:lnTo>
                      <a:pt x="67" y="52"/>
                    </a:lnTo>
                    <a:lnTo>
                      <a:pt x="56" y="60"/>
                    </a:lnTo>
                    <a:lnTo>
                      <a:pt x="46" y="69"/>
                    </a:lnTo>
                    <a:lnTo>
                      <a:pt x="36" y="78"/>
                    </a:lnTo>
                    <a:lnTo>
                      <a:pt x="27" y="86"/>
                    </a:lnTo>
                    <a:lnTo>
                      <a:pt x="18" y="93"/>
                    </a:lnTo>
                    <a:lnTo>
                      <a:pt x="9" y="102"/>
                    </a:lnTo>
                    <a:lnTo>
                      <a:pt x="0" y="110"/>
                    </a:lnTo>
                    <a:lnTo>
                      <a:pt x="18" y="98"/>
                    </a:lnTo>
                    <a:lnTo>
                      <a:pt x="36" y="89"/>
                    </a:lnTo>
                    <a:lnTo>
                      <a:pt x="52" y="78"/>
                    </a:lnTo>
                    <a:lnTo>
                      <a:pt x="70" y="67"/>
                    </a:lnTo>
                    <a:lnTo>
                      <a:pt x="87" y="58"/>
                    </a:lnTo>
                    <a:lnTo>
                      <a:pt x="105" y="48"/>
                    </a:lnTo>
                    <a:lnTo>
                      <a:pt x="122" y="36"/>
                    </a:lnTo>
                    <a:lnTo>
                      <a:pt x="140" y="27"/>
                    </a:lnTo>
                    <a:lnTo>
                      <a:pt x="140" y="21"/>
                    </a:lnTo>
                    <a:lnTo>
                      <a:pt x="139" y="12"/>
                    </a:lnTo>
                    <a:lnTo>
                      <a:pt x="138" y="7"/>
                    </a:lnTo>
                    <a:lnTo>
                      <a:pt x="136" y="0"/>
                    </a:ln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9" name="Freeform 9">
                <a:extLst>
                  <a:ext uri="{FF2B5EF4-FFF2-40B4-BE49-F238E27FC236}">
                    <a16:creationId xmlns:a16="http://schemas.microsoft.com/office/drawing/2014/main" id="{057158BE-D815-29D5-94C3-316C1D022E5B}"/>
                  </a:ext>
                </a:extLst>
              </p:cNvPr>
              <p:cNvSpPr>
                <a:spLocks/>
              </p:cNvSpPr>
              <p:nvPr/>
            </p:nvSpPr>
            <p:spPr bwMode="auto">
              <a:xfrm>
                <a:off x="2406" y="2494"/>
                <a:ext cx="10" cy="11"/>
              </a:xfrm>
              <a:custGeom>
                <a:avLst/>
                <a:gdLst>
                  <a:gd name="T0" fmla="*/ 235 w 266"/>
                  <a:gd name="T1" fmla="*/ 0 h 206"/>
                  <a:gd name="T2" fmla="*/ 223 w 266"/>
                  <a:gd name="T3" fmla="*/ 9 h 206"/>
                  <a:gd name="T4" fmla="*/ 204 w 266"/>
                  <a:gd name="T5" fmla="*/ 22 h 206"/>
                  <a:gd name="T6" fmla="*/ 180 w 266"/>
                  <a:gd name="T7" fmla="*/ 40 h 206"/>
                  <a:gd name="T8" fmla="*/ 153 w 266"/>
                  <a:gd name="T9" fmla="*/ 60 h 206"/>
                  <a:gd name="T10" fmla="*/ 126 w 266"/>
                  <a:gd name="T11" fmla="*/ 78 h 206"/>
                  <a:gd name="T12" fmla="*/ 101 w 266"/>
                  <a:gd name="T13" fmla="*/ 96 h 206"/>
                  <a:gd name="T14" fmla="*/ 82 w 266"/>
                  <a:gd name="T15" fmla="*/ 110 h 206"/>
                  <a:gd name="T16" fmla="*/ 68 w 266"/>
                  <a:gd name="T17" fmla="*/ 119 h 206"/>
                  <a:gd name="T18" fmla="*/ 68 w 266"/>
                  <a:gd name="T19" fmla="*/ 123 h 206"/>
                  <a:gd name="T20" fmla="*/ 64 w 266"/>
                  <a:gd name="T21" fmla="*/ 130 h 206"/>
                  <a:gd name="T22" fmla="*/ 56 w 266"/>
                  <a:gd name="T23" fmla="*/ 137 h 206"/>
                  <a:gd name="T24" fmla="*/ 48 w 266"/>
                  <a:gd name="T25" fmla="*/ 148 h 206"/>
                  <a:gd name="T26" fmla="*/ 40 w 266"/>
                  <a:gd name="T27" fmla="*/ 156 h 206"/>
                  <a:gd name="T28" fmla="*/ 33 w 266"/>
                  <a:gd name="T29" fmla="*/ 165 h 206"/>
                  <a:gd name="T30" fmla="*/ 29 w 266"/>
                  <a:gd name="T31" fmla="*/ 171 h 206"/>
                  <a:gd name="T32" fmla="*/ 30 w 266"/>
                  <a:gd name="T33" fmla="*/ 175 h 206"/>
                  <a:gd name="T34" fmla="*/ 10 w 266"/>
                  <a:gd name="T35" fmla="*/ 193 h 206"/>
                  <a:gd name="T36" fmla="*/ 2 w 266"/>
                  <a:gd name="T37" fmla="*/ 202 h 206"/>
                  <a:gd name="T38" fmla="*/ 0 w 266"/>
                  <a:gd name="T39" fmla="*/ 206 h 206"/>
                  <a:gd name="T40" fmla="*/ 8 w 266"/>
                  <a:gd name="T41" fmla="*/ 202 h 206"/>
                  <a:gd name="T42" fmla="*/ 22 w 266"/>
                  <a:gd name="T43" fmla="*/ 194 h 206"/>
                  <a:gd name="T44" fmla="*/ 40 w 266"/>
                  <a:gd name="T45" fmla="*/ 182 h 206"/>
                  <a:gd name="T46" fmla="*/ 64 w 266"/>
                  <a:gd name="T47" fmla="*/ 166 h 206"/>
                  <a:gd name="T48" fmla="*/ 90 w 266"/>
                  <a:gd name="T49" fmla="*/ 146 h 206"/>
                  <a:gd name="T50" fmla="*/ 117 w 266"/>
                  <a:gd name="T51" fmla="*/ 127 h 206"/>
                  <a:gd name="T52" fmla="*/ 146 w 266"/>
                  <a:gd name="T53" fmla="*/ 105 h 206"/>
                  <a:gd name="T54" fmla="*/ 175 w 266"/>
                  <a:gd name="T55" fmla="*/ 84 h 206"/>
                  <a:gd name="T56" fmla="*/ 199 w 266"/>
                  <a:gd name="T57" fmla="*/ 65 h 206"/>
                  <a:gd name="T58" fmla="*/ 223 w 266"/>
                  <a:gd name="T59" fmla="*/ 45 h 206"/>
                  <a:gd name="T60" fmla="*/ 244 w 266"/>
                  <a:gd name="T61" fmla="*/ 31 h 206"/>
                  <a:gd name="T62" fmla="*/ 257 w 266"/>
                  <a:gd name="T63" fmla="*/ 20 h 206"/>
                  <a:gd name="T64" fmla="*/ 266 w 266"/>
                  <a:gd name="T65" fmla="*/ 13 h 206"/>
                  <a:gd name="T66" fmla="*/ 257 w 266"/>
                  <a:gd name="T67" fmla="*/ 11 h 206"/>
                  <a:gd name="T68" fmla="*/ 248 w 266"/>
                  <a:gd name="T69" fmla="*/ 9 h 206"/>
                  <a:gd name="T70" fmla="*/ 241 w 266"/>
                  <a:gd name="T71" fmla="*/ 5 h 206"/>
                  <a:gd name="T72" fmla="*/ 235 w 266"/>
                  <a:gd name="T7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206">
                    <a:moveTo>
                      <a:pt x="235" y="0"/>
                    </a:moveTo>
                    <a:lnTo>
                      <a:pt x="223" y="9"/>
                    </a:lnTo>
                    <a:lnTo>
                      <a:pt x="204" y="22"/>
                    </a:lnTo>
                    <a:lnTo>
                      <a:pt x="180" y="40"/>
                    </a:lnTo>
                    <a:lnTo>
                      <a:pt x="153" y="60"/>
                    </a:lnTo>
                    <a:lnTo>
                      <a:pt x="126" y="78"/>
                    </a:lnTo>
                    <a:lnTo>
                      <a:pt x="101" y="96"/>
                    </a:lnTo>
                    <a:lnTo>
                      <a:pt x="82" y="110"/>
                    </a:lnTo>
                    <a:lnTo>
                      <a:pt x="68" y="119"/>
                    </a:lnTo>
                    <a:lnTo>
                      <a:pt x="68" y="123"/>
                    </a:lnTo>
                    <a:lnTo>
                      <a:pt x="64" y="130"/>
                    </a:lnTo>
                    <a:lnTo>
                      <a:pt x="56" y="137"/>
                    </a:lnTo>
                    <a:lnTo>
                      <a:pt x="48" y="148"/>
                    </a:lnTo>
                    <a:lnTo>
                      <a:pt x="40" y="156"/>
                    </a:lnTo>
                    <a:lnTo>
                      <a:pt x="33" y="165"/>
                    </a:lnTo>
                    <a:lnTo>
                      <a:pt x="29" y="171"/>
                    </a:lnTo>
                    <a:lnTo>
                      <a:pt x="30" y="175"/>
                    </a:lnTo>
                    <a:lnTo>
                      <a:pt x="10" y="193"/>
                    </a:lnTo>
                    <a:lnTo>
                      <a:pt x="2" y="202"/>
                    </a:lnTo>
                    <a:lnTo>
                      <a:pt x="0" y="206"/>
                    </a:lnTo>
                    <a:lnTo>
                      <a:pt x="8" y="202"/>
                    </a:lnTo>
                    <a:lnTo>
                      <a:pt x="22" y="194"/>
                    </a:lnTo>
                    <a:lnTo>
                      <a:pt x="40" y="182"/>
                    </a:lnTo>
                    <a:lnTo>
                      <a:pt x="64" y="166"/>
                    </a:lnTo>
                    <a:lnTo>
                      <a:pt x="90" y="146"/>
                    </a:lnTo>
                    <a:lnTo>
                      <a:pt x="117" y="127"/>
                    </a:lnTo>
                    <a:lnTo>
                      <a:pt x="146" y="105"/>
                    </a:lnTo>
                    <a:lnTo>
                      <a:pt x="175" y="84"/>
                    </a:lnTo>
                    <a:lnTo>
                      <a:pt x="199" y="65"/>
                    </a:lnTo>
                    <a:lnTo>
                      <a:pt x="223" y="45"/>
                    </a:lnTo>
                    <a:lnTo>
                      <a:pt x="244" y="31"/>
                    </a:lnTo>
                    <a:lnTo>
                      <a:pt x="257" y="20"/>
                    </a:lnTo>
                    <a:lnTo>
                      <a:pt x="266" y="13"/>
                    </a:lnTo>
                    <a:lnTo>
                      <a:pt x="257" y="11"/>
                    </a:lnTo>
                    <a:lnTo>
                      <a:pt x="248" y="9"/>
                    </a:lnTo>
                    <a:lnTo>
                      <a:pt x="241" y="5"/>
                    </a:lnTo>
                    <a:lnTo>
                      <a:pt x="235" y="0"/>
                    </a:ln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41" name="Freeform 10">
                <a:extLst>
                  <a:ext uri="{FF2B5EF4-FFF2-40B4-BE49-F238E27FC236}">
                    <a16:creationId xmlns:a16="http://schemas.microsoft.com/office/drawing/2014/main" id="{D2FB49A1-FE8F-62EA-956F-02C2ADBE3944}"/>
                  </a:ext>
                </a:extLst>
              </p:cNvPr>
              <p:cNvSpPr>
                <a:spLocks/>
              </p:cNvSpPr>
              <p:nvPr/>
            </p:nvSpPr>
            <p:spPr bwMode="auto">
              <a:xfrm>
                <a:off x="2396" y="2489"/>
                <a:ext cx="17" cy="17"/>
              </a:xfrm>
              <a:custGeom>
                <a:avLst/>
                <a:gdLst>
                  <a:gd name="T0" fmla="*/ 473 w 474"/>
                  <a:gd name="T1" fmla="*/ 0 h 335"/>
                  <a:gd name="T2" fmla="*/ 465 w 474"/>
                  <a:gd name="T3" fmla="*/ 6 h 335"/>
                  <a:gd name="T4" fmla="*/ 458 w 474"/>
                  <a:gd name="T5" fmla="*/ 12 h 335"/>
                  <a:gd name="T6" fmla="*/ 451 w 474"/>
                  <a:gd name="T7" fmla="*/ 18 h 335"/>
                  <a:gd name="T8" fmla="*/ 444 w 474"/>
                  <a:gd name="T9" fmla="*/ 24 h 335"/>
                  <a:gd name="T10" fmla="*/ 437 w 474"/>
                  <a:gd name="T11" fmla="*/ 29 h 335"/>
                  <a:gd name="T12" fmla="*/ 431 w 474"/>
                  <a:gd name="T13" fmla="*/ 33 h 335"/>
                  <a:gd name="T14" fmla="*/ 424 w 474"/>
                  <a:gd name="T15" fmla="*/ 39 h 335"/>
                  <a:gd name="T16" fmla="*/ 416 w 474"/>
                  <a:gd name="T17" fmla="*/ 43 h 335"/>
                  <a:gd name="T18" fmla="*/ 404 w 474"/>
                  <a:gd name="T19" fmla="*/ 55 h 335"/>
                  <a:gd name="T20" fmla="*/ 389 w 474"/>
                  <a:gd name="T21" fmla="*/ 66 h 335"/>
                  <a:gd name="T22" fmla="*/ 378 w 474"/>
                  <a:gd name="T23" fmla="*/ 78 h 335"/>
                  <a:gd name="T24" fmla="*/ 365 w 474"/>
                  <a:gd name="T25" fmla="*/ 90 h 335"/>
                  <a:gd name="T26" fmla="*/ 351 w 474"/>
                  <a:gd name="T27" fmla="*/ 101 h 335"/>
                  <a:gd name="T28" fmla="*/ 339 w 474"/>
                  <a:gd name="T29" fmla="*/ 113 h 335"/>
                  <a:gd name="T30" fmla="*/ 328 w 474"/>
                  <a:gd name="T31" fmla="*/ 124 h 335"/>
                  <a:gd name="T32" fmla="*/ 314 w 474"/>
                  <a:gd name="T33" fmla="*/ 137 h 335"/>
                  <a:gd name="T34" fmla="*/ 297 w 474"/>
                  <a:gd name="T35" fmla="*/ 154 h 335"/>
                  <a:gd name="T36" fmla="*/ 274 w 474"/>
                  <a:gd name="T37" fmla="*/ 174 h 335"/>
                  <a:gd name="T38" fmla="*/ 244 w 474"/>
                  <a:gd name="T39" fmla="*/ 195 h 335"/>
                  <a:gd name="T40" fmla="*/ 210 w 474"/>
                  <a:gd name="T41" fmla="*/ 216 h 335"/>
                  <a:gd name="T42" fmla="*/ 174 w 474"/>
                  <a:gd name="T43" fmla="*/ 237 h 335"/>
                  <a:gd name="T44" fmla="*/ 136 w 474"/>
                  <a:gd name="T45" fmla="*/ 257 h 335"/>
                  <a:gd name="T46" fmla="*/ 100 w 474"/>
                  <a:gd name="T47" fmla="*/ 277 h 335"/>
                  <a:gd name="T48" fmla="*/ 68 w 474"/>
                  <a:gd name="T49" fmla="*/ 295 h 335"/>
                  <a:gd name="T50" fmla="*/ 39 w 474"/>
                  <a:gd name="T51" fmla="*/ 308 h 335"/>
                  <a:gd name="T52" fmla="*/ 18 w 474"/>
                  <a:gd name="T53" fmla="*/ 322 h 335"/>
                  <a:gd name="T54" fmla="*/ 4 w 474"/>
                  <a:gd name="T55" fmla="*/ 330 h 335"/>
                  <a:gd name="T56" fmla="*/ 0 w 474"/>
                  <a:gd name="T57" fmla="*/ 335 h 335"/>
                  <a:gd name="T58" fmla="*/ 7 w 474"/>
                  <a:gd name="T59" fmla="*/ 335 h 335"/>
                  <a:gd name="T60" fmla="*/ 28 w 474"/>
                  <a:gd name="T61" fmla="*/ 329 h 335"/>
                  <a:gd name="T62" fmla="*/ 63 w 474"/>
                  <a:gd name="T63" fmla="*/ 318 h 335"/>
                  <a:gd name="T64" fmla="*/ 115 w 474"/>
                  <a:gd name="T65" fmla="*/ 300 h 335"/>
                  <a:gd name="T66" fmla="*/ 125 w 474"/>
                  <a:gd name="T67" fmla="*/ 293 h 335"/>
                  <a:gd name="T68" fmla="*/ 142 w 474"/>
                  <a:gd name="T69" fmla="*/ 281 h 335"/>
                  <a:gd name="T70" fmla="*/ 159 w 474"/>
                  <a:gd name="T71" fmla="*/ 270 h 335"/>
                  <a:gd name="T72" fmla="*/ 183 w 474"/>
                  <a:gd name="T73" fmla="*/ 254 h 335"/>
                  <a:gd name="T74" fmla="*/ 208 w 474"/>
                  <a:gd name="T75" fmla="*/ 236 h 335"/>
                  <a:gd name="T76" fmla="*/ 236 w 474"/>
                  <a:gd name="T77" fmla="*/ 219 h 335"/>
                  <a:gd name="T78" fmla="*/ 266 w 474"/>
                  <a:gd name="T79" fmla="*/ 199 h 335"/>
                  <a:gd name="T80" fmla="*/ 294 w 474"/>
                  <a:gd name="T81" fmla="*/ 179 h 335"/>
                  <a:gd name="T82" fmla="*/ 324 w 474"/>
                  <a:gd name="T83" fmla="*/ 159 h 335"/>
                  <a:gd name="T84" fmla="*/ 353 w 474"/>
                  <a:gd name="T85" fmla="*/ 140 h 335"/>
                  <a:gd name="T86" fmla="*/ 380 w 474"/>
                  <a:gd name="T87" fmla="*/ 121 h 335"/>
                  <a:gd name="T88" fmla="*/ 406 w 474"/>
                  <a:gd name="T89" fmla="*/ 103 h 335"/>
                  <a:gd name="T90" fmla="*/ 429 w 474"/>
                  <a:gd name="T91" fmla="*/ 88 h 335"/>
                  <a:gd name="T92" fmla="*/ 448 w 474"/>
                  <a:gd name="T93" fmla="*/ 75 h 335"/>
                  <a:gd name="T94" fmla="*/ 465 w 474"/>
                  <a:gd name="T95" fmla="*/ 64 h 335"/>
                  <a:gd name="T96" fmla="*/ 474 w 474"/>
                  <a:gd name="T97" fmla="*/ 56 h 335"/>
                  <a:gd name="T98" fmla="*/ 473 w 474"/>
                  <a:gd name="T99" fmla="*/ 42 h 335"/>
                  <a:gd name="T100" fmla="*/ 472 w 474"/>
                  <a:gd name="T101" fmla="*/ 28 h 335"/>
                  <a:gd name="T102" fmla="*/ 472 w 474"/>
                  <a:gd name="T103" fmla="*/ 13 h 335"/>
                  <a:gd name="T104" fmla="*/ 473 w 474"/>
                  <a:gd name="T105"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4" h="335">
                    <a:moveTo>
                      <a:pt x="473" y="0"/>
                    </a:moveTo>
                    <a:lnTo>
                      <a:pt x="465" y="6"/>
                    </a:lnTo>
                    <a:lnTo>
                      <a:pt x="458" y="12"/>
                    </a:lnTo>
                    <a:lnTo>
                      <a:pt x="451" y="18"/>
                    </a:lnTo>
                    <a:lnTo>
                      <a:pt x="444" y="24"/>
                    </a:lnTo>
                    <a:lnTo>
                      <a:pt x="437" y="29"/>
                    </a:lnTo>
                    <a:lnTo>
                      <a:pt x="431" y="33"/>
                    </a:lnTo>
                    <a:lnTo>
                      <a:pt x="424" y="39"/>
                    </a:lnTo>
                    <a:lnTo>
                      <a:pt x="416" y="43"/>
                    </a:lnTo>
                    <a:lnTo>
                      <a:pt x="404" y="55"/>
                    </a:lnTo>
                    <a:lnTo>
                      <a:pt x="389" y="66"/>
                    </a:lnTo>
                    <a:lnTo>
                      <a:pt x="378" y="78"/>
                    </a:lnTo>
                    <a:lnTo>
                      <a:pt x="365" y="90"/>
                    </a:lnTo>
                    <a:lnTo>
                      <a:pt x="351" y="101"/>
                    </a:lnTo>
                    <a:lnTo>
                      <a:pt x="339" y="113"/>
                    </a:lnTo>
                    <a:lnTo>
                      <a:pt x="328" y="124"/>
                    </a:lnTo>
                    <a:lnTo>
                      <a:pt x="314" y="137"/>
                    </a:lnTo>
                    <a:lnTo>
                      <a:pt x="297" y="154"/>
                    </a:lnTo>
                    <a:lnTo>
                      <a:pt x="274" y="174"/>
                    </a:lnTo>
                    <a:lnTo>
                      <a:pt x="244" y="195"/>
                    </a:lnTo>
                    <a:lnTo>
                      <a:pt x="210" y="216"/>
                    </a:lnTo>
                    <a:lnTo>
                      <a:pt x="174" y="237"/>
                    </a:lnTo>
                    <a:lnTo>
                      <a:pt x="136" y="257"/>
                    </a:lnTo>
                    <a:lnTo>
                      <a:pt x="100" y="277"/>
                    </a:lnTo>
                    <a:lnTo>
                      <a:pt x="68" y="295"/>
                    </a:lnTo>
                    <a:lnTo>
                      <a:pt x="39" y="308"/>
                    </a:lnTo>
                    <a:lnTo>
                      <a:pt x="18" y="322"/>
                    </a:lnTo>
                    <a:lnTo>
                      <a:pt x="4" y="330"/>
                    </a:lnTo>
                    <a:lnTo>
                      <a:pt x="0" y="335"/>
                    </a:lnTo>
                    <a:lnTo>
                      <a:pt x="7" y="335"/>
                    </a:lnTo>
                    <a:lnTo>
                      <a:pt x="28" y="329"/>
                    </a:lnTo>
                    <a:lnTo>
                      <a:pt x="63" y="318"/>
                    </a:lnTo>
                    <a:lnTo>
                      <a:pt x="115" y="300"/>
                    </a:lnTo>
                    <a:lnTo>
                      <a:pt x="125" y="293"/>
                    </a:lnTo>
                    <a:lnTo>
                      <a:pt x="142" y="281"/>
                    </a:lnTo>
                    <a:lnTo>
                      <a:pt x="159" y="270"/>
                    </a:lnTo>
                    <a:lnTo>
                      <a:pt x="183" y="254"/>
                    </a:lnTo>
                    <a:lnTo>
                      <a:pt x="208" y="236"/>
                    </a:lnTo>
                    <a:lnTo>
                      <a:pt x="236" y="219"/>
                    </a:lnTo>
                    <a:lnTo>
                      <a:pt x="266" y="199"/>
                    </a:lnTo>
                    <a:lnTo>
                      <a:pt x="294" y="179"/>
                    </a:lnTo>
                    <a:lnTo>
                      <a:pt x="324" y="159"/>
                    </a:lnTo>
                    <a:lnTo>
                      <a:pt x="353" y="140"/>
                    </a:lnTo>
                    <a:lnTo>
                      <a:pt x="380" y="121"/>
                    </a:lnTo>
                    <a:lnTo>
                      <a:pt x="406" y="103"/>
                    </a:lnTo>
                    <a:lnTo>
                      <a:pt x="429" y="88"/>
                    </a:lnTo>
                    <a:lnTo>
                      <a:pt x="448" y="75"/>
                    </a:lnTo>
                    <a:lnTo>
                      <a:pt x="465" y="64"/>
                    </a:lnTo>
                    <a:lnTo>
                      <a:pt x="474" y="56"/>
                    </a:lnTo>
                    <a:lnTo>
                      <a:pt x="473" y="42"/>
                    </a:lnTo>
                    <a:lnTo>
                      <a:pt x="472" y="28"/>
                    </a:lnTo>
                    <a:lnTo>
                      <a:pt x="472" y="13"/>
                    </a:lnTo>
                    <a:lnTo>
                      <a:pt x="473" y="0"/>
                    </a:ln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grpSp>
      <p:grpSp>
        <p:nvGrpSpPr>
          <p:cNvPr id="86" name="그룹 85">
            <a:extLst>
              <a:ext uri="{FF2B5EF4-FFF2-40B4-BE49-F238E27FC236}">
                <a16:creationId xmlns:a16="http://schemas.microsoft.com/office/drawing/2014/main" id="{375DBE3C-271F-F38F-4727-1116B60F2D1B}"/>
              </a:ext>
            </a:extLst>
          </p:cNvPr>
          <p:cNvGrpSpPr/>
          <p:nvPr/>
        </p:nvGrpSpPr>
        <p:grpSpPr>
          <a:xfrm>
            <a:off x="1738551" y="3838980"/>
            <a:ext cx="2863261" cy="1296000"/>
            <a:chOff x="1738575" y="3838980"/>
            <a:chExt cx="2806702" cy="1296000"/>
          </a:xfrm>
        </p:grpSpPr>
        <p:sp>
          <p:nvSpPr>
            <p:cNvPr id="82" name="이등변 삼각형 81">
              <a:extLst>
                <a:ext uri="{FF2B5EF4-FFF2-40B4-BE49-F238E27FC236}">
                  <a16:creationId xmlns:a16="http://schemas.microsoft.com/office/drawing/2014/main" id="{452C8F16-E299-9296-3C84-04930DE6D7AE}"/>
                </a:ext>
              </a:extLst>
            </p:cNvPr>
            <p:cNvSpPr/>
            <p:nvPr/>
          </p:nvSpPr>
          <p:spPr>
            <a:xfrm rot="5400000">
              <a:off x="1162575" y="4414980"/>
              <a:ext cx="1296000" cy="1440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84" name="이등변 삼각형 83">
              <a:extLst>
                <a:ext uri="{FF2B5EF4-FFF2-40B4-BE49-F238E27FC236}">
                  <a16:creationId xmlns:a16="http://schemas.microsoft.com/office/drawing/2014/main" id="{DAA07F93-0445-1AB6-FC2A-7B8CF31A67DC}"/>
                </a:ext>
              </a:extLst>
            </p:cNvPr>
            <p:cNvSpPr/>
            <p:nvPr/>
          </p:nvSpPr>
          <p:spPr>
            <a:xfrm rot="5400000">
              <a:off x="2514468" y="4414980"/>
              <a:ext cx="1296000" cy="1440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85" name="이등변 삼각형 84">
              <a:extLst>
                <a:ext uri="{FF2B5EF4-FFF2-40B4-BE49-F238E27FC236}">
                  <a16:creationId xmlns:a16="http://schemas.microsoft.com/office/drawing/2014/main" id="{D4F55491-3322-BE0C-FA74-115EBC374204}"/>
                </a:ext>
              </a:extLst>
            </p:cNvPr>
            <p:cNvSpPr/>
            <p:nvPr/>
          </p:nvSpPr>
          <p:spPr>
            <a:xfrm rot="5400000">
              <a:off x="3825277" y="4414980"/>
              <a:ext cx="1296000" cy="1440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pSp>
    </p:spTree>
    <p:extLst>
      <p:ext uri="{BB962C8B-B14F-4D97-AF65-F5344CB8AC3E}">
        <p14:creationId xmlns:p14="http://schemas.microsoft.com/office/powerpoint/2010/main" val="3191318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E8AE7A7C-D0A5-4184-A763-3CCF192D8732}"/>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반도체 산업 개요</a:t>
            </a:r>
            <a:endParaRPr lang="en-US" altLang="ko-KR"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noProof="0" dirty="0"/>
              <a:t>반도체 공급망 구조</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반도체 산업은 반도체 장비 공급</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설계부터 생산까지 일련의 과정이 여러 전문 기업들에 의해 분업화되어 있음</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반도체 산업은 글로벌 공급망에 다수의 회사가 얽혀 있으며</a:t>
            </a:r>
            <a:r>
              <a:rPr lang="en-US" altLang="ko-KR"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1500" dirty="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상호 의존성이 높은 특징을 지님</a:t>
            </a:r>
          </a:p>
        </p:txBody>
      </p:sp>
      <p:sp>
        <p:nvSpPr>
          <p:cNvPr id="91" name="TextBox 90">
            <a:extLst>
              <a:ext uri="{FF2B5EF4-FFF2-40B4-BE49-F238E27FC236}">
                <a16:creationId xmlns:a16="http://schemas.microsoft.com/office/drawing/2014/main" id="{1D04A61D-7DA6-4086-A59B-DB4164304476}"/>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PIIE, KOTRA,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
        <p:nvSpPr>
          <p:cNvPr id="2" name="직사각형 1">
            <a:extLst>
              <a:ext uri="{FF2B5EF4-FFF2-40B4-BE49-F238E27FC236}">
                <a16:creationId xmlns:a16="http://schemas.microsoft.com/office/drawing/2014/main" id="{26CD874F-F465-FAB2-FBCB-02AACC25FFB1}"/>
              </a:ext>
            </a:extLst>
          </p:cNvPr>
          <p:cNvSpPr/>
          <p:nvPr/>
        </p:nvSpPr>
        <p:spPr>
          <a:xfrm>
            <a:off x="488948" y="2168525"/>
            <a:ext cx="8927999" cy="3711765"/>
          </a:xfrm>
          <a:prstGeom prst="rect">
            <a:avLst/>
          </a:prstGeom>
          <a:solidFill>
            <a:srgbClr val="E7F1F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graphicFrame>
        <p:nvGraphicFramePr>
          <p:cNvPr id="6" name="표 5">
            <a:extLst>
              <a:ext uri="{FF2B5EF4-FFF2-40B4-BE49-F238E27FC236}">
                <a16:creationId xmlns:a16="http://schemas.microsoft.com/office/drawing/2014/main" id="{E49E9CDF-D243-C455-03CB-768EAEA026B9}"/>
              </a:ext>
            </a:extLst>
          </p:cNvPr>
          <p:cNvGraphicFramePr>
            <a:graphicFrameLocks noGrp="1"/>
          </p:cNvGraphicFramePr>
          <p:nvPr>
            <p:extLst>
              <p:ext uri="{D42A27DB-BD31-4B8C-83A1-F6EECF244321}">
                <p14:modId xmlns:p14="http://schemas.microsoft.com/office/powerpoint/2010/main" val="2480564074"/>
              </p:ext>
            </p:extLst>
          </p:nvPr>
        </p:nvGraphicFramePr>
        <p:xfrm>
          <a:off x="697740" y="3341054"/>
          <a:ext cx="1643869" cy="1215370"/>
        </p:xfrm>
        <a:graphic>
          <a:graphicData uri="http://schemas.openxmlformats.org/drawingml/2006/table">
            <a:tbl>
              <a:tblPr>
                <a:tableStyleId>{5C22544A-7EE6-4342-B048-85BDC9FD1C3A}</a:tableStyleId>
              </a:tblPr>
              <a:tblGrid>
                <a:gridCol w="468596">
                  <a:extLst>
                    <a:ext uri="{9D8B030D-6E8A-4147-A177-3AD203B41FA5}">
                      <a16:colId xmlns:a16="http://schemas.microsoft.com/office/drawing/2014/main" val="1268432139"/>
                    </a:ext>
                  </a:extLst>
                </a:gridCol>
                <a:gridCol w="1175273">
                  <a:extLst>
                    <a:ext uri="{9D8B030D-6E8A-4147-A177-3AD203B41FA5}">
                      <a16:colId xmlns:a16="http://schemas.microsoft.com/office/drawing/2014/main" val="3928545322"/>
                    </a:ext>
                  </a:extLst>
                </a:gridCol>
              </a:tblGrid>
              <a:tr h="263950">
                <a:tc gridSpan="2">
                  <a:txBody>
                    <a:bodyPr/>
                    <a:lstStyle/>
                    <a:p>
                      <a:pPr algn="ctr" fontAlgn="ctr" latinLnBrk="1"/>
                      <a:r>
                        <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반도체</a:t>
                      </a:r>
                      <a:r>
                        <a:rPr kumimoji="0" lang="en-US" altLang="ko-KR"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 </a:t>
                      </a:r>
                      <a:r>
                        <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장비</a:t>
                      </a: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hMerge="1">
                  <a:txBody>
                    <a:bodyPr/>
                    <a:lstStyle/>
                    <a:p>
                      <a:pPr algn="ctr" fontAlgn="ctr" latinLnBrk="1"/>
                      <a:endParaRPr kumimoji="0" lang="ko-KR" altLang="en-US" sz="900" b="0" i="0" u="none" strike="noStrike" kern="1200" cap="none" spc="0" normalizeH="0" baseline="0" dirty="0">
                        <a:ln>
                          <a:solidFill>
                            <a:srgbClr val="D9D9D9">
                              <a:alpha val="0"/>
                            </a:srgbClr>
                          </a:solidFill>
                        </a:ln>
                        <a:solidFill>
                          <a:schemeClr val="bg1"/>
                        </a:soli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178359567"/>
                  </a:ext>
                </a:extLst>
              </a:tr>
              <a:tr h="179980">
                <a:tc gridSpan="2">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반도체 장비 공급</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AEAEA"/>
                    </a:solidFill>
                  </a:tcPr>
                </a:tc>
                <a:tc h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5787234"/>
                  </a:ext>
                </a:extLst>
              </a:tr>
              <a:tr h="405386">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미국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AMAT</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Lam Research</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KLA</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020429"/>
                  </a:ext>
                </a:extLst>
              </a:tr>
              <a:tr h="179980">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유럽</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ASML</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3123197"/>
                  </a:ext>
                </a:extLst>
              </a:tr>
              <a:tr h="179980">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일본</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Tokyo Electron</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8569941"/>
                  </a:ext>
                </a:extLst>
              </a:tr>
            </a:tbl>
          </a:graphicData>
        </a:graphic>
      </p:graphicFrame>
      <p:graphicFrame>
        <p:nvGraphicFramePr>
          <p:cNvPr id="7" name="표 6">
            <a:extLst>
              <a:ext uri="{FF2B5EF4-FFF2-40B4-BE49-F238E27FC236}">
                <a16:creationId xmlns:a16="http://schemas.microsoft.com/office/drawing/2014/main" id="{E7E03489-A0F8-C485-118C-A420B46299C5}"/>
              </a:ext>
            </a:extLst>
          </p:cNvPr>
          <p:cNvGraphicFramePr>
            <a:graphicFrameLocks noGrp="1"/>
          </p:cNvGraphicFramePr>
          <p:nvPr/>
        </p:nvGraphicFramePr>
        <p:xfrm>
          <a:off x="2663268" y="2304664"/>
          <a:ext cx="1738942" cy="1382795"/>
        </p:xfrm>
        <a:graphic>
          <a:graphicData uri="http://schemas.openxmlformats.org/drawingml/2006/table">
            <a:tbl>
              <a:tblPr>
                <a:tableStyleId>{5C22544A-7EE6-4342-B048-85BDC9FD1C3A}</a:tableStyleId>
              </a:tblPr>
              <a:tblGrid>
                <a:gridCol w="495697">
                  <a:extLst>
                    <a:ext uri="{9D8B030D-6E8A-4147-A177-3AD203B41FA5}">
                      <a16:colId xmlns:a16="http://schemas.microsoft.com/office/drawing/2014/main" val="1268432139"/>
                    </a:ext>
                  </a:extLst>
                </a:gridCol>
                <a:gridCol w="1243245">
                  <a:extLst>
                    <a:ext uri="{9D8B030D-6E8A-4147-A177-3AD203B41FA5}">
                      <a16:colId xmlns:a16="http://schemas.microsoft.com/office/drawing/2014/main" val="3928545322"/>
                    </a:ext>
                  </a:extLst>
                </a:gridCol>
              </a:tblGrid>
              <a:tr h="303627">
                <a:tc gridSpan="2">
                  <a:txBody>
                    <a:bodyPr/>
                    <a:lstStyle/>
                    <a:p>
                      <a:pPr algn="ctr" fontAlgn="ctr" latinLnBrk="1"/>
                      <a:r>
                        <a:rPr kumimoji="0" lang="en-US" altLang="ko-KR"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IDM</a:t>
                      </a:r>
                    </a:p>
                    <a:p>
                      <a:pPr algn="ctr" fontAlgn="ctr" latinLnBrk="1"/>
                      <a:r>
                        <a:rPr kumimoji="0" lang="en-US" altLang="ko-KR"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(Integrated</a:t>
                      </a:r>
                      <a:r>
                        <a:rPr kumimoji="0" lang="ko-KR" altLang="en-US"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 </a:t>
                      </a:r>
                      <a:r>
                        <a:rPr kumimoji="0" lang="en-US" altLang="ko-KR"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Device</a:t>
                      </a:r>
                      <a:r>
                        <a:rPr kumimoji="0" lang="ko-KR" altLang="en-US"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 </a:t>
                      </a:r>
                      <a:r>
                        <a:rPr kumimoji="0" lang="en-US" altLang="ko-KR"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Manufacturer)</a:t>
                      </a:r>
                      <a:endParaRPr kumimoji="0" lang="ko-KR" altLang="en-US"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hMerge="1">
                  <a:txBody>
                    <a:bodyPr/>
                    <a:lstStyle/>
                    <a:p>
                      <a:pPr algn="ctr" fontAlgn="ctr" latinLnBrk="1"/>
                      <a:endParaRPr kumimoji="0" lang="ko-KR" altLang="en-US" sz="900" b="0" i="0" u="none" strike="noStrike" kern="1200" cap="none" spc="0" normalizeH="0" baseline="0" dirty="0">
                        <a:ln>
                          <a:solidFill>
                            <a:srgbClr val="D9D9D9">
                              <a:alpha val="0"/>
                            </a:srgbClr>
                          </a:solidFill>
                        </a:ln>
                        <a:solidFill>
                          <a:schemeClr val="bg1"/>
                        </a:soli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178359567"/>
                  </a:ext>
                </a:extLst>
              </a:tr>
              <a:tr h="308333">
                <a:tc gridSpan="2">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자체 </a:t>
                      </a: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SW</a:t>
                      </a: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를 활용해 </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반도체 설계 및</a:t>
                      </a: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 </a:t>
                      </a: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생산</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AEAEA"/>
                    </a:solidFill>
                  </a:tcPr>
                </a:tc>
                <a:tc h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5787234"/>
                  </a:ext>
                </a:extLst>
              </a:tr>
              <a:tr h="462502">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미국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Intel</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Micron</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Texas Instruments</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020429"/>
                  </a:ext>
                </a:extLst>
              </a:tr>
              <a:tr h="308333">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한국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삼성전자</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SK</a:t>
                      </a: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하이닉스</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3123197"/>
                  </a:ext>
                </a:extLst>
              </a:tr>
            </a:tbl>
          </a:graphicData>
        </a:graphic>
      </p:graphicFrame>
      <p:graphicFrame>
        <p:nvGraphicFramePr>
          <p:cNvPr id="8" name="표 7">
            <a:extLst>
              <a:ext uri="{FF2B5EF4-FFF2-40B4-BE49-F238E27FC236}">
                <a16:creationId xmlns:a16="http://schemas.microsoft.com/office/drawing/2014/main" id="{6044BD42-AB7E-7ADD-93AE-1E0CF3AFFA1C}"/>
              </a:ext>
            </a:extLst>
          </p:cNvPr>
          <p:cNvGraphicFramePr>
            <a:graphicFrameLocks noGrp="1"/>
          </p:cNvGraphicFramePr>
          <p:nvPr/>
        </p:nvGraphicFramePr>
        <p:xfrm>
          <a:off x="4761325" y="4292866"/>
          <a:ext cx="1643869" cy="1447875"/>
        </p:xfrm>
        <a:graphic>
          <a:graphicData uri="http://schemas.openxmlformats.org/drawingml/2006/table">
            <a:tbl>
              <a:tblPr>
                <a:tableStyleId>{5C22544A-7EE6-4342-B048-85BDC9FD1C3A}</a:tableStyleId>
              </a:tblPr>
              <a:tblGrid>
                <a:gridCol w="468596">
                  <a:extLst>
                    <a:ext uri="{9D8B030D-6E8A-4147-A177-3AD203B41FA5}">
                      <a16:colId xmlns:a16="http://schemas.microsoft.com/office/drawing/2014/main" val="1268432139"/>
                    </a:ext>
                  </a:extLst>
                </a:gridCol>
                <a:gridCol w="1175273">
                  <a:extLst>
                    <a:ext uri="{9D8B030D-6E8A-4147-A177-3AD203B41FA5}">
                      <a16:colId xmlns:a16="http://schemas.microsoft.com/office/drawing/2014/main" val="3928545322"/>
                    </a:ext>
                  </a:extLst>
                </a:gridCol>
              </a:tblGrid>
              <a:tr h="262249">
                <a:tc gridSpan="2">
                  <a:txBody>
                    <a:bodyPr/>
                    <a:lstStyle/>
                    <a:p>
                      <a:pPr algn="ctr" fontAlgn="ctr" latinLnBrk="1"/>
                      <a:r>
                        <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팹리스</a:t>
                      </a:r>
                      <a:r>
                        <a:rPr kumimoji="0" lang="en-US" altLang="ko-KR"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(Fabless)</a:t>
                      </a:r>
                      <a:endPar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hMerge="1">
                  <a:txBody>
                    <a:bodyPr/>
                    <a:lstStyle/>
                    <a:p>
                      <a:pPr algn="ctr" fontAlgn="ctr" latinLnBrk="1"/>
                      <a:endParaRPr kumimoji="0" lang="ko-KR" altLang="en-US" sz="900" b="0" i="0" u="none" strike="noStrike" kern="1200" cap="none" spc="0" normalizeH="0" baseline="0" dirty="0">
                        <a:ln>
                          <a:solidFill>
                            <a:srgbClr val="D9D9D9">
                              <a:alpha val="0"/>
                            </a:srgbClr>
                          </a:solidFill>
                        </a:ln>
                        <a:solidFill>
                          <a:schemeClr val="bg1"/>
                        </a:soli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178359567"/>
                  </a:ext>
                </a:extLst>
              </a:tr>
              <a:tr h="148203">
                <a:tc gridSpan="2">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반도체 설계 전문</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AEAEA"/>
                    </a:solidFill>
                  </a:tcPr>
                </a:tc>
                <a:tc h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5787234"/>
                  </a:ext>
                </a:extLst>
              </a:tr>
              <a:tr h="444610">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미국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Broadcom</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Qualcomm</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NVIDIA</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020429"/>
                  </a:ext>
                </a:extLst>
              </a:tr>
              <a:tr h="444610">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대만</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MediaTek</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Novatek</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Realtek</a:t>
                      </a: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 </a:t>
                      </a: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 </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3123197"/>
                  </a:ext>
                </a:extLst>
              </a:tr>
              <a:tr h="148203">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중국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HiSilicon</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8569941"/>
                  </a:ext>
                </a:extLst>
              </a:tr>
            </a:tbl>
          </a:graphicData>
        </a:graphic>
      </p:graphicFrame>
      <p:graphicFrame>
        <p:nvGraphicFramePr>
          <p:cNvPr id="9" name="표 8">
            <a:extLst>
              <a:ext uri="{FF2B5EF4-FFF2-40B4-BE49-F238E27FC236}">
                <a16:creationId xmlns:a16="http://schemas.microsoft.com/office/drawing/2014/main" id="{AF9D7241-040F-EEDD-1BB8-F53AAD9147A6}"/>
              </a:ext>
            </a:extLst>
          </p:cNvPr>
          <p:cNvGraphicFramePr>
            <a:graphicFrameLocks noGrp="1"/>
          </p:cNvGraphicFramePr>
          <p:nvPr/>
        </p:nvGraphicFramePr>
        <p:xfrm>
          <a:off x="6817004" y="4292014"/>
          <a:ext cx="1552415" cy="1448720"/>
        </p:xfrm>
        <a:graphic>
          <a:graphicData uri="http://schemas.openxmlformats.org/drawingml/2006/table">
            <a:tbl>
              <a:tblPr>
                <a:tableStyleId>{5C22544A-7EE6-4342-B048-85BDC9FD1C3A}</a:tableStyleId>
              </a:tblPr>
              <a:tblGrid>
                <a:gridCol w="442527">
                  <a:extLst>
                    <a:ext uri="{9D8B030D-6E8A-4147-A177-3AD203B41FA5}">
                      <a16:colId xmlns:a16="http://schemas.microsoft.com/office/drawing/2014/main" val="1268432139"/>
                    </a:ext>
                  </a:extLst>
                </a:gridCol>
                <a:gridCol w="1109888">
                  <a:extLst>
                    <a:ext uri="{9D8B030D-6E8A-4147-A177-3AD203B41FA5}">
                      <a16:colId xmlns:a16="http://schemas.microsoft.com/office/drawing/2014/main" val="3928545322"/>
                    </a:ext>
                  </a:extLst>
                </a:gridCol>
              </a:tblGrid>
              <a:tr h="252387">
                <a:tc gridSpan="2">
                  <a:txBody>
                    <a:bodyPr/>
                    <a:lstStyle/>
                    <a:p>
                      <a:pPr algn="ctr" fontAlgn="ctr" latinLnBrk="1"/>
                      <a:r>
                        <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파운드리</a:t>
                      </a:r>
                      <a:r>
                        <a:rPr kumimoji="0" lang="en-US" altLang="ko-KR"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(Foundry)</a:t>
                      </a:r>
                      <a:endParaRPr kumimoji="0" lang="ko-KR" altLang="en-US"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hMerge="1">
                  <a:txBody>
                    <a:bodyPr/>
                    <a:lstStyle/>
                    <a:p>
                      <a:pPr algn="ctr" fontAlgn="ctr" latinLnBrk="1"/>
                      <a:endParaRPr kumimoji="0" lang="ko-KR" altLang="en-US" sz="900" b="0" i="0" u="none" strike="noStrike" kern="1200" cap="none" spc="0" normalizeH="0" baseline="0" dirty="0">
                        <a:ln>
                          <a:solidFill>
                            <a:srgbClr val="D9D9D9">
                              <a:alpha val="0"/>
                            </a:srgbClr>
                          </a:solidFill>
                        </a:ln>
                        <a:solidFill>
                          <a:schemeClr val="bg1"/>
                        </a:soli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178359567"/>
                  </a:ext>
                </a:extLst>
              </a:tr>
              <a:tr h="162818">
                <a:tc gridSpan="2">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반도체 생산 전문</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AEAEA"/>
                    </a:solidFill>
                  </a:tcPr>
                </a:tc>
                <a:tc h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5787234"/>
                  </a:ext>
                </a:extLst>
              </a:tr>
              <a:tr h="246068">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미국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GlobalFoundries</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020429"/>
                  </a:ext>
                </a:extLst>
              </a:tr>
              <a:tr h="295311">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대만</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TSMC</a:t>
                      </a:r>
                    </a:p>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UMC</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3123197"/>
                  </a:ext>
                </a:extLst>
              </a:tr>
              <a:tr h="246068">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중국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SMIC</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8569941"/>
                  </a:ext>
                </a:extLst>
              </a:tr>
              <a:tr h="246068">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한국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DB</a:t>
                      </a:r>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하이텍</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08677470"/>
                  </a:ext>
                </a:extLst>
              </a:tr>
            </a:tbl>
          </a:graphicData>
        </a:graphic>
      </p:graphicFrame>
      <p:graphicFrame>
        <p:nvGraphicFramePr>
          <p:cNvPr id="10" name="표 9">
            <a:extLst>
              <a:ext uri="{FF2B5EF4-FFF2-40B4-BE49-F238E27FC236}">
                <a16:creationId xmlns:a16="http://schemas.microsoft.com/office/drawing/2014/main" id="{A56C8D26-848D-9025-9D4A-8A279DBA4B8F}"/>
              </a:ext>
            </a:extLst>
          </p:cNvPr>
          <p:cNvGraphicFramePr>
            <a:graphicFrameLocks noGrp="1"/>
          </p:cNvGraphicFramePr>
          <p:nvPr>
            <p:extLst>
              <p:ext uri="{D42A27DB-BD31-4B8C-83A1-F6EECF244321}">
                <p14:modId xmlns:p14="http://schemas.microsoft.com/office/powerpoint/2010/main" val="3642121553"/>
              </p:ext>
            </p:extLst>
          </p:nvPr>
        </p:nvGraphicFramePr>
        <p:xfrm>
          <a:off x="2657890" y="4292023"/>
          <a:ext cx="1643869" cy="1447875"/>
        </p:xfrm>
        <a:graphic>
          <a:graphicData uri="http://schemas.openxmlformats.org/drawingml/2006/table">
            <a:tbl>
              <a:tblPr>
                <a:tableStyleId>{5C22544A-7EE6-4342-B048-85BDC9FD1C3A}</a:tableStyleId>
              </a:tblPr>
              <a:tblGrid>
                <a:gridCol w="468596">
                  <a:extLst>
                    <a:ext uri="{9D8B030D-6E8A-4147-A177-3AD203B41FA5}">
                      <a16:colId xmlns:a16="http://schemas.microsoft.com/office/drawing/2014/main" val="1268432139"/>
                    </a:ext>
                  </a:extLst>
                </a:gridCol>
                <a:gridCol w="1175273">
                  <a:extLst>
                    <a:ext uri="{9D8B030D-6E8A-4147-A177-3AD203B41FA5}">
                      <a16:colId xmlns:a16="http://schemas.microsoft.com/office/drawing/2014/main" val="3928545322"/>
                    </a:ext>
                  </a:extLst>
                </a:gridCol>
              </a:tblGrid>
              <a:tr h="284240">
                <a:tc gridSpan="2">
                  <a:txBody>
                    <a:bodyPr/>
                    <a:lstStyle/>
                    <a:p>
                      <a:pPr algn="ctr" fontAlgn="ctr" latinLnBrk="1"/>
                      <a:r>
                        <a:rPr kumimoji="0" lang="en-US" altLang="ko-KR" sz="9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EDA</a:t>
                      </a:r>
                    </a:p>
                    <a:p>
                      <a:pPr algn="ctr" fontAlgn="ctr" latinLnBrk="1"/>
                      <a:r>
                        <a:rPr kumimoji="0" lang="en-US" altLang="ko-KR"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rPr>
                        <a:t>(Electronic Design Automation)</a:t>
                      </a:r>
                      <a:endParaRPr kumimoji="0" lang="ko-KR" altLang="en-US" sz="800" b="1" i="0" u="none" strike="noStrike" kern="1200" cap="none" spc="0" normalizeH="0" baseline="0" dirty="0">
                        <a:ln>
                          <a:solidFill>
                            <a:srgbClr val="D9D9D9">
                              <a:alpha val="0"/>
                            </a:srgbClr>
                          </a:solidFill>
                        </a:ln>
                        <a:gradFill>
                          <a:gsLst>
                            <a:gs pos="0">
                              <a:schemeClr val="bg1"/>
                            </a:gs>
                            <a:gs pos="100000">
                              <a:schemeClr val="bg1"/>
                            </a:gs>
                          </a:gsLst>
                          <a:lin ang="5400000" scaled="1"/>
                        </a:gra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338D"/>
                    </a:solidFill>
                  </a:tcPr>
                </a:tc>
                <a:tc hMerge="1">
                  <a:txBody>
                    <a:bodyPr/>
                    <a:lstStyle/>
                    <a:p>
                      <a:pPr algn="ctr" fontAlgn="ctr" latinLnBrk="1"/>
                      <a:endParaRPr kumimoji="0" lang="ko-KR" altLang="en-US" sz="900" b="0" i="0" u="none" strike="noStrike" kern="1200" cap="none" spc="0" normalizeH="0" baseline="0" dirty="0">
                        <a:ln>
                          <a:solidFill>
                            <a:srgbClr val="D9D9D9">
                              <a:alpha val="0"/>
                            </a:srgbClr>
                          </a:solidFill>
                        </a:ln>
                        <a:solidFill>
                          <a:schemeClr val="bg1"/>
                        </a:solidFill>
                        <a:effectLst/>
                        <a:uLnTx/>
                        <a:uFillTx/>
                        <a:latin typeface="+mn-ea"/>
                        <a:ea typeface="+mn-ea"/>
                        <a:cs typeface="+mn-cs"/>
                      </a:endParaRPr>
                    </a:p>
                  </a:txBody>
                  <a:tcPr marL="3522" marR="3522" marT="352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178359567"/>
                  </a:ext>
                </a:extLst>
              </a:tr>
              <a:tr h="148462">
                <a:tc gridSpan="2">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반도체 설계 자동화 소프트웨어</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AEAEA"/>
                    </a:solidFill>
                  </a:tcPr>
                </a:tc>
                <a:tc hMerge="1">
                  <a:txBody>
                    <a:bodyPr/>
                    <a:lstStyle/>
                    <a:p>
                      <a:pPr algn="r" fontAlgn="b"/>
                      <a:endParaRPr lang="en-US" altLang="ko-KR" sz="900" b="0" i="0" u="none" strike="noStrike" dirty="0">
                        <a:solidFill>
                          <a:schemeClr val="tx1">
                            <a:lumMod val="75000"/>
                            <a:lumOff val="25000"/>
                          </a:schemeClr>
                        </a:soli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5787234"/>
                  </a:ext>
                </a:extLst>
              </a:tr>
              <a:tr h="393639">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미국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Synopsys</a:t>
                      </a:r>
                    </a:p>
                    <a:p>
                      <a:pPr marL="171450" marR="0" lvl="0" indent="-171450" algn="l" defTabSz="91440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Cadence</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020429"/>
                  </a:ext>
                </a:extLst>
              </a:tr>
              <a:tr h="171505">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유럽</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Siemens</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44332397"/>
                  </a:ext>
                </a:extLst>
              </a:tr>
              <a:tr h="171505">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호주 </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Altium</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1849050"/>
                  </a:ext>
                </a:extLst>
              </a:tr>
              <a:tr h="278524">
                <a:tc>
                  <a:txBody>
                    <a:bodyPr/>
                    <a:lstStyle/>
                    <a:p>
                      <a:pPr algn="ctr" fontAlgn="b"/>
                      <a:r>
                        <a:rPr lang="ko-KR" altLang="en-US"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중국</a:t>
                      </a:r>
                      <a:endPar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endParaRP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fontAlgn="b">
                        <a:buFont typeface="Wingdings" panose="05000000000000000000" pitchFamily="2" charset="2"/>
                        <a:buChar char="§"/>
                      </a:pP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Empyrean </a:t>
                      </a:r>
                      <a:b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br>
                      <a:r>
                        <a:rPr lang="en-US" altLang="ko-KR" sz="900" b="0" i="0" u="none" strike="noStrike" dirty="0">
                          <a:gradFill>
                            <a:gsLst>
                              <a:gs pos="0">
                                <a:schemeClr val="tx1">
                                  <a:lumMod val="85000"/>
                                  <a:lumOff val="15000"/>
                                </a:schemeClr>
                              </a:gs>
                              <a:gs pos="100000">
                                <a:schemeClr val="tx1">
                                  <a:lumMod val="85000"/>
                                  <a:lumOff val="15000"/>
                                </a:schemeClr>
                              </a:gs>
                            </a:gsLst>
                            <a:lin ang="5400000" scaled="1"/>
                          </a:gradFill>
                          <a:effectLst/>
                          <a:latin typeface="Arial" panose="020B0604020202020204" pitchFamily="34" charset="0"/>
                        </a:rPr>
                        <a:t>Technology</a:t>
                      </a:r>
                    </a:p>
                  </a:txBody>
                  <a:tcPr marL="36000" marR="3600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8569941"/>
                  </a:ext>
                </a:extLst>
              </a:tr>
            </a:tbl>
          </a:graphicData>
        </a:graphic>
      </p:graphicFrame>
      <p:sp>
        <p:nvSpPr>
          <p:cNvPr id="11" name="직사각형 10">
            <a:extLst>
              <a:ext uri="{FF2B5EF4-FFF2-40B4-BE49-F238E27FC236}">
                <a16:creationId xmlns:a16="http://schemas.microsoft.com/office/drawing/2014/main" id="{B1C08AE0-03B0-1496-DC24-28C642CE4924}"/>
              </a:ext>
            </a:extLst>
          </p:cNvPr>
          <p:cNvSpPr/>
          <p:nvPr/>
        </p:nvSpPr>
        <p:spPr>
          <a:xfrm>
            <a:off x="8899485" y="2304665"/>
            <a:ext cx="340268" cy="3436068"/>
          </a:xfrm>
          <a:prstGeom prst="rect">
            <a:avLst/>
          </a:prstGeom>
          <a:solidFill>
            <a:srgbClr val="00338D"/>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KoPub돋움체 Bold"/>
                <a:ea typeface="KoPub돋움체 Medium"/>
                <a:cs typeface="+mn-cs"/>
              </a:rPr>
              <a:t>반도체</a:t>
            </a:r>
            <a:endParaRPr kumimoji="0" lang="en-US" altLang="ko-KR" sz="1100" b="0" i="0" u="none" strike="noStrike" kern="1200" cap="none" spc="0" normalizeH="0" baseline="0" noProof="0" dirty="0">
              <a:ln>
                <a:noFill/>
              </a:ln>
              <a:solidFill>
                <a:srgbClr val="FFFFFF"/>
              </a:solidFill>
              <a:effectLst/>
              <a:uLnTx/>
              <a:uFillTx/>
              <a:latin typeface="KoPub돋움체 Bold"/>
              <a:ea typeface="KoPub돋움체 Medium"/>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KoPub돋움체 Bold"/>
                <a:ea typeface="KoPub돋움체 Medium"/>
                <a:cs typeface="+mn-cs"/>
              </a:rPr>
              <a:t> 수요 기업</a:t>
            </a:r>
          </a:p>
        </p:txBody>
      </p:sp>
      <p:cxnSp>
        <p:nvCxnSpPr>
          <p:cNvPr id="12" name="연결선: 꺾임 11">
            <a:extLst>
              <a:ext uri="{FF2B5EF4-FFF2-40B4-BE49-F238E27FC236}">
                <a16:creationId xmlns:a16="http://schemas.microsoft.com/office/drawing/2014/main" id="{6C3137F4-463C-D60F-9C71-47FA27EA8908}"/>
              </a:ext>
            </a:extLst>
          </p:cNvPr>
          <p:cNvCxnSpPr>
            <a:cxnSpLocks/>
            <a:stCxn id="6" idx="0"/>
            <a:endCxn id="7" idx="1"/>
          </p:cNvCxnSpPr>
          <p:nvPr/>
        </p:nvCxnSpPr>
        <p:spPr>
          <a:xfrm rot="5400000" flipH="1" flipV="1">
            <a:off x="1918975" y="2596761"/>
            <a:ext cx="344993" cy="1143594"/>
          </a:xfrm>
          <a:prstGeom prst="bentConnector2">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122EEDF6-C120-E506-10D9-1C40A776C326}"/>
              </a:ext>
            </a:extLst>
          </p:cNvPr>
          <p:cNvCxnSpPr>
            <a:cxnSpLocks/>
            <a:stCxn id="6" idx="2"/>
            <a:endCxn id="10" idx="1"/>
          </p:cNvCxnSpPr>
          <p:nvPr/>
        </p:nvCxnSpPr>
        <p:spPr>
          <a:xfrm rot="16200000" flipH="1">
            <a:off x="1859014" y="4217084"/>
            <a:ext cx="459536" cy="1138216"/>
          </a:xfrm>
          <a:prstGeom prst="bentConnector2">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5CFA47D-3695-F0D4-7832-B0E4DF7B29C4}"/>
              </a:ext>
            </a:extLst>
          </p:cNvPr>
          <p:cNvCxnSpPr>
            <a:cxnSpLocks/>
            <a:stCxn id="7" idx="3"/>
          </p:cNvCxnSpPr>
          <p:nvPr/>
        </p:nvCxnSpPr>
        <p:spPr>
          <a:xfrm>
            <a:off x="4402210" y="2996061"/>
            <a:ext cx="4436990" cy="0"/>
          </a:xfrm>
          <a:prstGeom prst="straightConnector1">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5C3E8E7-3A8D-35E7-7E73-647318918CEC}"/>
              </a:ext>
            </a:extLst>
          </p:cNvPr>
          <p:cNvCxnSpPr>
            <a:cxnSpLocks/>
            <a:stCxn id="9" idx="3"/>
          </p:cNvCxnSpPr>
          <p:nvPr/>
        </p:nvCxnSpPr>
        <p:spPr>
          <a:xfrm>
            <a:off x="8369419" y="5016374"/>
            <a:ext cx="488831" cy="0"/>
          </a:xfrm>
          <a:prstGeom prst="straightConnector1">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9E24854-D16E-F4DB-2BFF-C691BB1C54A6}"/>
              </a:ext>
            </a:extLst>
          </p:cNvPr>
          <p:cNvCxnSpPr>
            <a:cxnSpLocks/>
            <a:stCxn id="8" idx="3"/>
            <a:endCxn id="9" idx="1"/>
          </p:cNvCxnSpPr>
          <p:nvPr/>
        </p:nvCxnSpPr>
        <p:spPr>
          <a:xfrm flipV="1">
            <a:off x="6405194" y="5016374"/>
            <a:ext cx="411810" cy="429"/>
          </a:xfrm>
          <a:prstGeom prst="straightConnector1">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019F944F-A5A1-7FEA-4228-F32681096916}"/>
              </a:ext>
            </a:extLst>
          </p:cNvPr>
          <p:cNvCxnSpPr>
            <a:cxnSpLocks/>
            <a:stCxn id="10" idx="3"/>
            <a:endCxn id="8" idx="1"/>
          </p:cNvCxnSpPr>
          <p:nvPr/>
        </p:nvCxnSpPr>
        <p:spPr>
          <a:xfrm>
            <a:off x="4301759" y="5015960"/>
            <a:ext cx="459566" cy="843"/>
          </a:xfrm>
          <a:prstGeom prst="straightConnector1">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01483817-1ECF-D14C-0D4B-BF2E4C7B0D18}"/>
              </a:ext>
            </a:extLst>
          </p:cNvPr>
          <p:cNvCxnSpPr>
            <a:cxnSpLocks/>
            <a:stCxn id="6" idx="3"/>
            <a:endCxn id="9" idx="0"/>
          </p:cNvCxnSpPr>
          <p:nvPr/>
        </p:nvCxnSpPr>
        <p:spPr>
          <a:xfrm>
            <a:off x="2341609" y="3948739"/>
            <a:ext cx="5251602" cy="343275"/>
          </a:xfrm>
          <a:prstGeom prst="bentConnector2">
            <a:avLst/>
          </a:prstGeom>
          <a:ln w="28575">
            <a:solidFill>
              <a:schemeClr val="bg1">
                <a:lumMod val="75000"/>
              </a:schemeClr>
            </a:solidFill>
            <a:tailEnd type="triangle" w="lg"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CC63E8-4CB7-EBA1-C99B-133713DE1DB7}"/>
              </a:ext>
            </a:extLst>
          </p:cNvPr>
          <p:cNvSpPr txBox="1"/>
          <p:nvPr/>
        </p:nvSpPr>
        <p:spPr>
          <a:xfrm>
            <a:off x="1347711" y="2758554"/>
            <a:ext cx="834787" cy="246221"/>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장비 공급</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0" name="TextBox 19">
            <a:extLst>
              <a:ext uri="{FF2B5EF4-FFF2-40B4-BE49-F238E27FC236}">
                <a16:creationId xmlns:a16="http://schemas.microsoft.com/office/drawing/2014/main" id="{1CAA4939-DA9A-D283-161B-A9C100920C67}"/>
              </a:ext>
            </a:extLst>
          </p:cNvPr>
          <p:cNvSpPr txBox="1"/>
          <p:nvPr/>
        </p:nvSpPr>
        <p:spPr>
          <a:xfrm>
            <a:off x="2251795" y="3946277"/>
            <a:ext cx="834787" cy="246221"/>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장비 공급</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1" name="TextBox 20">
            <a:extLst>
              <a:ext uri="{FF2B5EF4-FFF2-40B4-BE49-F238E27FC236}">
                <a16:creationId xmlns:a16="http://schemas.microsoft.com/office/drawing/2014/main" id="{B55270C6-9E20-ECCA-7E8B-88D697A175C9}"/>
              </a:ext>
            </a:extLst>
          </p:cNvPr>
          <p:cNvSpPr txBox="1"/>
          <p:nvPr/>
        </p:nvSpPr>
        <p:spPr>
          <a:xfrm>
            <a:off x="1330476" y="5029200"/>
            <a:ext cx="834787" cy="246221"/>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장비 공급</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2" name="TextBox 21">
            <a:extLst>
              <a:ext uri="{FF2B5EF4-FFF2-40B4-BE49-F238E27FC236}">
                <a16:creationId xmlns:a16="http://schemas.microsoft.com/office/drawing/2014/main" id="{ECEB5B5F-5382-2C75-7622-BBFA9C5DE22D}"/>
              </a:ext>
            </a:extLst>
          </p:cNvPr>
          <p:cNvSpPr txBox="1"/>
          <p:nvPr/>
        </p:nvSpPr>
        <p:spPr>
          <a:xfrm>
            <a:off x="6188672" y="5031028"/>
            <a:ext cx="834787" cy="553998"/>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설계 </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도면</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전달</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3" name="TextBox 22">
            <a:extLst>
              <a:ext uri="{FF2B5EF4-FFF2-40B4-BE49-F238E27FC236}">
                <a16:creationId xmlns:a16="http://schemas.microsoft.com/office/drawing/2014/main" id="{67D78033-7411-C7CD-33C7-0003A6917B36}"/>
              </a:ext>
            </a:extLst>
          </p:cNvPr>
          <p:cNvSpPr txBox="1"/>
          <p:nvPr/>
        </p:nvSpPr>
        <p:spPr>
          <a:xfrm>
            <a:off x="4508722" y="2757467"/>
            <a:ext cx="1111825" cy="246221"/>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반도체 공급</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4" name="TextBox 23">
            <a:extLst>
              <a:ext uri="{FF2B5EF4-FFF2-40B4-BE49-F238E27FC236}">
                <a16:creationId xmlns:a16="http://schemas.microsoft.com/office/drawing/2014/main" id="{56ED34BE-3B19-B6B0-DDA2-F8A420BE548D}"/>
              </a:ext>
            </a:extLst>
          </p:cNvPr>
          <p:cNvSpPr txBox="1"/>
          <p:nvPr/>
        </p:nvSpPr>
        <p:spPr>
          <a:xfrm>
            <a:off x="8042420" y="5029668"/>
            <a:ext cx="1111825" cy="400110"/>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반도체</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공급</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25" name="TextBox 24">
            <a:extLst>
              <a:ext uri="{FF2B5EF4-FFF2-40B4-BE49-F238E27FC236}">
                <a16:creationId xmlns:a16="http://schemas.microsoft.com/office/drawing/2014/main" id="{363EA49C-CAAF-C9A5-4BD0-9D54064FE30F}"/>
              </a:ext>
            </a:extLst>
          </p:cNvPr>
          <p:cNvSpPr txBox="1"/>
          <p:nvPr/>
        </p:nvSpPr>
        <p:spPr>
          <a:xfrm>
            <a:off x="4244062" y="5029200"/>
            <a:ext cx="529319" cy="400110"/>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SW</a:t>
            </a:r>
          </a:p>
          <a:p>
            <a:pPr marL="0" marR="0" lvl="0" indent="0" algn="ct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ko-KR" altLang="en-US"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제공</a:t>
            </a:r>
            <a:endParaRPr kumimoji="0" lang="en-US" altLang="ko-KR" sz="1000" b="1" i="0" u="none" strike="noStrike" kern="1200" cap="none" spc="0" normalizeH="0" baseline="0" noProof="0" dirty="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78560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079383278"/>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반도체 산업 개요</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글로벌 반도체 산업 동향</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반도체 산업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ea"/>
                          <a:ea typeface="+mn-ea"/>
                          <a:cs typeface="+mn-cs"/>
                        </a:rPr>
                        <a:t>18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반도체 산업 이슈</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21</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Key</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takeaways </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500" b="0" dirty="0">
                          <a:ln>
                            <a:solidFill>
                              <a:schemeClr val="accent1">
                                <a:alpha val="0"/>
                              </a:schemeClr>
                            </a:solidFill>
                          </a:ln>
                          <a:solidFill>
                            <a:srgbClr val="00338D"/>
                          </a:solidFill>
                          <a:latin typeface="+mn-lt"/>
                        </a:rPr>
                        <a:t>35</a:t>
                      </a:r>
                    </a:p>
                  </a:txBody>
                  <a:tcPr marL="80189" marR="10800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4556892"/>
                  </a:ext>
                </a:extLst>
              </a:tr>
            </a:tbl>
          </a:graphicData>
        </a:graphic>
      </p:graphicFrame>
    </p:spTree>
    <p:extLst>
      <p:ext uri="{BB962C8B-B14F-4D97-AF65-F5344CB8AC3E}">
        <p14:creationId xmlns:p14="http://schemas.microsoft.com/office/powerpoint/2010/main" val="42277944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20231109_BF_글로벌 반도체 경쟁 시대의 주요 이슈</Korean_x0020_Title>
    <Global_x0020_Country_metalogix xmlns="1c657212-07cd-4eb2-8173-68663959c5b7" xsi:nil="true"/>
    <Economy xmlns="1c657212-07cd-4eb2-8173-68663959c5b7" xsi:nil="true"/>
    <Publication_x0020_Date_metalogix xmlns="1c657212-07cd-4eb2-8173-68663959c5b7">2023-11-08T15:00:00+00:00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Technology, Media &amp; Telecommunications</Value>
    </Category>
    <Korean_x0020_Abstract xmlns="1c657212-07cd-4eb2-8173-68663959c5b7" xsi:nil="true"/>
    <Industry_x0020_Sector_x002f_SubSector_x0020_Selection_metalogix xmlns="1c657212-07cd-4eb2-8173-68663959c5b7" xsi:nil="true"/>
    <ERI_x0020_Report_x0020_Type xmlns="1c657212-07cd-4eb2-8173-68663959c5b7">Global Thought Leadership</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2.xml><?xml version="1.0" encoding="utf-8"?>
<ds:datastoreItem xmlns:ds="http://schemas.openxmlformats.org/officeDocument/2006/customXml" ds:itemID="{82ED7A70-E524-458A-AF01-08531447576B}">
  <ds:schemaRefs>
    <ds:schemaRef ds:uri="http://www.w3.org/XML/1998/namespace"/>
    <ds:schemaRef ds:uri="a6565e09-5864-4678-8d5f-23ac74c58b18"/>
    <ds:schemaRef ds:uri="http://schemas.microsoft.com/office/2006/metadata/properties"/>
    <ds:schemaRef ds:uri="e2073511-092b-453c-86c4-757771ac7067"/>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4243d5be-521d-4052-81ca-f0f31ea6f2da"/>
    <ds:schemaRef ds:uri="http://purl.org/dc/dcmitype/"/>
    <ds:schemaRef ds:uri="http://purl.org/dc/terms/"/>
  </ds:schemaRefs>
</ds:datastoreItem>
</file>

<file path=customXml/itemProps3.xml><?xml version="1.0" encoding="utf-8"?>
<ds:datastoreItem xmlns:ds="http://schemas.openxmlformats.org/officeDocument/2006/customXml" ds:itemID="{B45109BB-C828-4D2B-99A5-2200C25D69D7}"/>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16186</TotalTime>
  <Words>7239</Words>
  <Application>Microsoft Office PowerPoint</Application>
  <PresentationFormat>A4 용지(210x297mm)</PresentationFormat>
  <Paragraphs>1282</Paragraphs>
  <Slides>39</Slides>
  <Notes>3</Notes>
  <HiddenSlides>0</HiddenSlides>
  <MMClips>0</MMClips>
  <ScaleCrop>false</ScaleCrop>
  <HeadingPairs>
    <vt:vector size="6" baseType="variant">
      <vt:variant>
        <vt:lpstr>사용한 글꼴</vt:lpstr>
      </vt:variant>
      <vt:variant>
        <vt:i4>17</vt:i4>
      </vt:variant>
      <vt:variant>
        <vt:lpstr>테마</vt:lpstr>
      </vt:variant>
      <vt:variant>
        <vt:i4>2</vt:i4>
      </vt:variant>
      <vt:variant>
        <vt:lpstr>슬라이드 제목</vt:lpstr>
      </vt:variant>
      <vt:variant>
        <vt:i4>39</vt:i4>
      </vt:variant>
    </vt:vector>
  </HeadingPairs>
  <TitlesOfParts>
    <vt:vector size="58" baseType="lpstr">
      <vt:lpstr>ChosunGothic</vt:lpstr>
      <vt:lpstr>KoPub돋움체 Bold</vt:lpstr>
      <vt:lpstr>KoPub돋움체 Light</vt:lpstr>
      <vt:lpstr>KoPub돋움체 Medium</vt:lpstr>
      <vt:lpstr>KoPub돋움체 Medium (본문)</vt:lpstr>
      <vt:lpstr>Noto Sans KR</vt:lpstr>
      <vt:lpstr>맑은 고딕</vt:lpstr>
      <vt:lpstr>맑은고딕</vt:lpstr>
      <vt:lpstr>Arial</vt:lpstr>
      <vt:lpstr>Calibri</vt:lpstr>
      <vt:lpstr>Eb Garamond</vt:lpstr>
      <vt:lpstr>KPMG Bold</vt:lpstr>
      <vt:lpstr>KPMG Extralight</vt:lpstr>
      <vt:lpstr>Segoe UI</vt:lpstr>
      <vt:lpstr>Univers for KPMG</vt:lpstr>
      <vt:lpstr>Univers for KPMG Light</vt:lpstr>
      <vt:lpstr>Wingdings</vt:lpstr>
      <vt:lpstr>KPMG</vt:lpstr>
      <vt:lpstr>1_KPMG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20231109_BF_글로벌 반도체 경쟁 시대의 주요 이슈</dc:title>
  <dc:subject/>
  <dc:creator>삼정KPMG 경제연구원</dc:creator>
  <cp:keywords/>
  <dc:description/>
  <cp:lastModifiedBy>Lee, Hyo-Jung Jenny (KR/ERI)</cp:lastModifiedBy>
  <cp:revision>3438</cp:revision>
  <cp:lastPrinted>2023-11-01T05:46:29Z</cp:lastPrinted>
  <dcterms:created xsi:type="dcterms:W3CDTF">2015-03-05T08:26:34Z</dcterms:created>
  <dcterms:modified xsi:type="dcterms:W3CDTF">2023-11-08T10:19:41Z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